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8" r:id="rId18"/>
    <p:sldId id="299" r:id="rId19"/>
    <p:sldId id="300" r:id="rId20"/>
    <p:sldId id="301" r:id="rId21"/>
    <p:sldId id="295"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6" r:id="rId42"/>
    <p:sldId id="297" r:id="rId43"/>
  </p:sldIdLst>
  <p:sldSz cx="18288000" cy="10287000"/>
  <p:notesSz cx="6858000" cy="9144000"/>
  <p:embeddedFontLst>
    <p:embeddedFont>
      <p:font typeface="Arial" panose="020B0604020202020204" pitchFamily="34" charset="0"/>
      <p:regular r:id="rId45"/>
    </p:embeddedFont>
    <p:embeddedFont>
      <p:font typeface="Arial Bold" panose="020B0802020202020204" pitchFamily="34" charset="77"/>
      <p:regular r:id="rId46"/>
      <p:bold r:id="rId47"/>
    </p:embeddedFont>
    <p:embeddedFont>
      <p:font typeface="Arimo Bold" panose="020B0704020202020204" pitchFamily="34" charset="0"/>
      <p:regular r:id="rId48"/>
      <p:bold r:id="rId49"/>
    </p:embeddedFont>
    <p:embeddedFont>
      <p:font typeface="Arimo Italics" panose="020B0604020202090204" pitchFamily="34" charset="0"/>
      <p:regular r:id="rId50"/>
      <p:italic r:id="rId51"/>
    </p:embeddedFont>
    <p:embeddedFont>
      <p:font typeface="Barlow Bold" pitchFamily="2" charset="77"/>
      <p:regular r:id="rId52"/>
      <p:bold r:id="rId53"/>
    </p:embeddedFont>
    <p:embeddedFont>
      <p:font typeface="Calibri" panose="020F0502020204030204" pitchFamily="34" charset="0"/>
      <p:regular r:id="rId54"/>
      <p:bold r:id="rId55"/>
      <p:italic r:id="rId56"/>
      <p:boldItalic r:id="rId57"/>
    </p:embeddedFont>
    <p:embeddedFont>
      <p:font typeface="Prata" pitchFamily="2" charset="77"/>
      <p:regular r:id="rId58"/>
    </p:embeddedFont>
    <p:embeddedFont>
      <p:font typeface="Rachana" panose="02000603000000000000" pitchFamily="2" charset="0"/>
      <p:regular r:id="rId59"/>
    </p:embeddedFont>
    <p:embeddedFont>
      <p:font typeface="Rachana Bold" panose="02000803000000000000" pitchFamily="2" charset="0"/>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49" autoAdjust="0"/>
  </p:normalViewPr>
  <p:slideViewPr>
    <p:cSldViewPr>
      <p:cViewPr varScale="1">
        <p:scale>
          <a:sx n="68" d="100"/>
          <a:sy n="68" d="100"/>
        </p:scale>
        <p:origin x="46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0446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7956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32832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5069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0447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jpeg"/><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7.sv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8.svg"/><Relationship Id="rId5" Type="http://schemas.openxmlformats.org/officeDocument/2006/relationships/image" Target="../media/image3.sv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1.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png"/><Relationship Id="rId5" Type="http://schemas.openxmlformats.org/officeDocument/2006/relationships/image" Target="../media/image3.svg"/><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jpe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5.sv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3.sv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sv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6.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svg"/><Relationship Id="rId10" Type="http://schemas.openxmlformats.org/officeDocument/2006/relationships/image" Target="../media/image61.svg"/><Relationship Id="rId4" Type="http://schemas.openxmlformats.org/officeDocument/2006/relationships/image" Target="../media/image2.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jpeg"/><Relationship Id="rId7" Type="http://schemas.openxmlformats.org/officeDocument/2006/relationships/image" Target="../media/image64.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3.svg"/><Relationship Id="rId10"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0.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jpeg"/><Relationship Id="rId7" Type="http://schemas.openxmlformats.org/officeDocument/2006/relationships/image" Target="../media/image72.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4.svg"/></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jpeg"/><Relationship Id="rId7" Type="http://schemas.openxmlformats.org/officeDocument/2006/relationships/image" Target="../media/image76.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8.sv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1.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jpe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jpeg"/><Relationship Id="rId7" Type="http://schemas.openxmlformats.org/officeDocument/2006/relationships/image" Target="../media/image88.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3.svg"/><Relationship Id="rId10" Type="http://schemas.openxmlformats.org/officeDocument/2006/relationships/image" Target="../media/image91.jpeg"/><Relationship Id="rId4" Type="http://schemas.openxmlformats.org/officeDocument/2006/relationships/image" Target="../media/image2.png"/><Relationship Id="rId9" Type="http://schemas.openxmlformats.org/officeDocument/2006/relationships/image" Target="../media/image90.svg"/></Relationships>
</file>

<file path=ppt/slides/_rels/slide3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3.svg"/><Relationship Id="rId10" Type="http://schemas.openxmlformats.org/officeDocument/2006/relationships/image" Target="../media/image96.svg"/><Relationship Id="rId4" Type="http://schemas.openxmlformats.org/officeDocument/2006/relationships/image" Target="../media/image2.png"/><Relationship Id="rId9"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1.jpeg"/><Relationship Id="rId7" Type="http://schemas.openxmlformats.org/officeDocument/2006/relationships/image" Target="../media/image98.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jpeg"/><Relationship Id="rId7" Type="http://schemas.openxmlformats.org/officeDocument/2006/relationships/image" Target="../media/image101.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3.svg"/><Relationship Id="rId10" Type="http://schemas.openxmlformats.org/officeDocument/2006/relationships/image" Target="../media/image104.png"/><Relationship Id="rId4" Type="http://schemas.openxmlformats.org/officeDocument/2006/relationships/image" Target="../media/image2.png"/><Relationship Id="rId9" Type="http://schemas.openxmlformats.org/officeDocument/2006/relationships/image" Target="../media/image103.sv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7.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jpeg"/><Relationship Id="rId7" Type="http://schemas.openxmlformats.org/officeDocument/2006/relationships/image" Target="../media/image110.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07.svg"/></Relationships>
</file>

<file path=ppt/slides/_rels/slide37.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5.sv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jpeg"/><Relationship Id="rId7" Type="http://schemas.openxmlformats.org/officeDocument/2006/relationships/image" Target="../media/image117.sv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19.sv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3.sv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5.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4216038" y="2613739"/>
            <a:ext cx="9856024" cy="1883391"/>
          </a:xfrm>
          <a:prstGeom prst="rect">
            <a:avLst/>
          </a:prstGeom>
        </p:spPr>
        <p:txBody>
          <a:bodyPr lIns="0" tIns="0" rIns="0" bIns="0" rtlCol="0" anchor="t">
            <a:spAutoFit/>
          </a:bodyPr>
          <a:lstStyle/>
          <a:p>
            <a:pPr algn="l">
              <a:lnSpc>
                <a:spcPts val="8642"/>
              </a:lnSpc>
            </a:pPr>
            <a:r>
              <a:rPr lang="en-US" sz="7202" i="1">
                <a:solidFill>
                  <a:srgbClr val="333336"/>
                </a:solidFill>
                <a:latin typeface="Arimo Italics"/>
                <a:ea typeface="Arimo Italics"/>
                <a:cs typeface="Arimo Italics"/>
                <a:sym typeface="Arimo Italics"/>
              </a:rPr>
              <a:t>Attention is all you need</a:t>
            </a:r>
          </a:p>
          <a:p>
            <a:pPr algn="l">
              <a:lnSpc>
                <a:spcPts val="6002"/>
              </a:lnSpc>
            </a:pPr>
            <a:endParaRPr lang="en-US" sz="7202" i="1">
              <a:solidFill>
                <a:srgbClr val="333336"/>
              </a:solidFill>
              <a:latin typeface="Arimo Italics"/>
              <a:ea typeface="Arimo Italics"/>
              <a:cs typeface="Arimo Italics"/>
              <a:sym typeface="Arimo Italics"/>
            </a:endParaRPr>
          </a:p>
        </p:txBody>
      </p:sp>
      <p:grpSp>
        <p:nvGrpSpPr>
          <p:cNvPr id="25" name="Group 25"/>
          <p:cNvGrpSpPr/>
          <p:nvPr/>
        </p:nvGrpSpPr>
        <p:grpSpPr>
          <a:xfrm>
            <a:off x="3319087" y="4367715"/>
            <a:ext cx="4148712" cy="3932820"/>
            <a:chOff x="0" y="0"/>
            <a:chExt cx="5531616" cy="5243760"/>
          </a:xfrm>
        </p:grpSpPr>
        <p:sp>
          <p:nvSpPr>
            <p:cNvPr id="26" name="Freeform 26"/>
            <p:cNvSpPr/>
            <p:nvPr/>
          </p:nvSpPr>
          <p:spPr>
            <a:xfrm>
              <a:off x="0" y="0"/>
              <a:ext cx="5531608" cy="5243776"/>
            </a:xfrm>
            <a:custGeom>
              <a:avLst/>
              <a:gdLst/>
              <a:ahLst/>
              <a:cxnLst/>
              <a:rect l="l" t="t" r="r" b="b"/>
              <a:pathLst>
                <a:path w="5531608" h="5243776">
                  <a:moveTo>
                    <a:pt x="0" y="0"/>
                  </a:moveTo>
                  <a:lnTo>
                    <a:pt x="5531608" y="0"/>
                  </a:lnTo>
                  <a:lnTo>
                    <a:pt x="5531608" y="5243776"/>
                  </a:lnTo>
                  <a:lnTo>
                    <a:pt x="0" y="5243776"/>
                  </a:lnTo>
                  <a:close/>
                </a:path>
              </a:pathLst>
            </a:custGeom>
            <a:solidFill>
              <a:srgbClr val="EEEE9E"/>
            </a:solidFill>
          </p:spPr>
        </p:sp>
        <p:sp>
          <p:nvSpPr>
            <p:cNvPr id="27" name="TextBox 27"/>
            <p:cNvSpPr txBox="1"/>
            <p:nvPr/>
          </p:nvSpPr>
          <p:spPr>
            <a:xfrm>
              <a:off x="0" y="-95250"/>
              <a:ext cx="5531616" cy="5339010"/>
            </a:xfrm>
            <a:prstGeom prst="rect">
              <a:avLst/>
            </a:prstGeom>
          </p:spPr>
          <p:txBody>
            <a:bodyPr lIns="50800" tIns="50800" rIns="50800" bIns="50800" rtlCol="0" anchor="ctr"/>
            <a:lstStyle/>
            <a:p>
              <a:pPr algn="l">
                <a:lnSpc>
                  <a:spcPts val="4340"/>
                </a:lnSpc>
              </a:pPr>
              <a:r>
                <a:rPr lang="en-US" sz="2800" b="1">
                  <a:solidFill>
                    <a:srgbClr val="333336"/>
                  </a:solidFill>
                  <a:latin typeface="Barlow Bold"/>
                  <a:ea typeface="Barlow Bold"/>
                  <a:cs typeface="Barlow Bold"/>
                  <a:sym typeface="Barlow Bold"/>
                </a:rPr>
                <a:t>by :</a:t>
              </a:r>
            </a:p>
            <a:p>
              <a:pPr algn="l">
                <a:lnSpc>
                  <a:spcPts val="4340"/>
                </a:lnSpc>
              </a:pPr>
              <a:r>
                <a:rPr lang="en-US" sz="2800" b="1">
                  <a:solidFill>
                    <a:srgbClr val="333336"/>
                  </a:solidFill>
                  <a:latin typeface="Barlow Bold"/>
                  <a:ea typeface="Barlow Bold"/>
                  <a:cs typeface="Barlow Bold"/>
                  <a:sym typeface="Barlow Bold"/>
                </a:rPr>
                <a:t>Rahaf Habaybeh 021900 </a:t>
              </a:r>
            </a:p>
            <a:p>
              <a:pPr algn="l">
                <a:lnSpc>
                  <a:spcPts val="4340"/>
                </a:lnSpc>
              </a:pPr>
              <a:r>
                <a:rPr lang="en-US" sz="2800" b="1">
                  <a:solidFill>
                    <a:srgbClr val="333336"/>
                  </a:solidFill>
                  <a:latin typeface="Barlow Bold"/>
                  <a:ea typeface="Barlow Bold"/>
                  <a:cs typeface="Barlow Bold"/>
                  <a:sym typeface="Barlow Bold"/>
                </a:rPr>
                <a:t>Leelya Khodier 0216229 </a:t>
              </a:r>
            </a:p>
            <a:p>
              <a:pPr algn="l">
                <a:lnSpc>
                  <a:spcPts val="4340"/>
                </a:lnSpc>
              </a:pPr>
              <a:r>
                <a:rPr lang="en-US" sz="2800" b="1">
                  <a:solidFill>
                    <a:srgbClr val="333336"/>
                  </a:solidFill>
                  <a:latin typeface="Barlow Bold"/>
                  <a:ea typeface="Barlow Bold"/>
                  <a:cs typeface="Barlow Bold"/>
                  <a:sym typeface="Barlow Bold"/>
                </a:rPr>
                <a:t>Beesan Al attal 0214632</a:t>
              </a:r>
            </a:p>
            <a:p>
              <a:pPr algn="l">
                <a:lnSpc>
                  <a:spcPts val="4340"/>
                </a:lnSpc>
              </a:pPr>
              <a:r>
                <a:rPr lang="en-US" sz="2800" b="1">
                  <a:solidFill>
                    <a:srgbClr val="333336"/>
                  </a:solidFill>
                  <a:latin typeface="Barlow Bold"/>
                  <a:ea typeface="Barlow Bold"/>
                  <a:cs typeface="Barlow Bold"/>
                  <a:sym typeface="Barlow Bold"/>
                </a:rPr>
                <a:t>Dana Othman 0211228 </a:t>
              </a:r>
            </a:p>
            <a:p>
              <a:pPr algn="l">
                <a:lnSpc>
                  <a:spcPts val="4340"/>
                </a:lnSpc>
              </a:pPr>
              <a:r>
                <a:rPr lang="en-US" sz="2800" b="1">
                  <a:solidFill>
                    <a:srgbClr val="333336"/>
                  </a:solidFill>
                  <a:latin typeface="Barlow Bold"/>
                  <a:ea typeface="Barlow Bold"/>
                  <a:cs typeface="Barlow Bold"/>
                  <a:sym typeface="Barlow Bold"/>
                </a:rPr>
                <a:t>Dania Abu Zidan 0216910</a:t>
              </a:r>
            </a:p>
            <a:p>
              <a:pPr algn="l">
                <a:lnSpc>
                  <a:spcPts val="4960"/>
                </a:lnSpc>
              </a:pPr>
              <a:endParaRPr lang="en-US" sz="2800" b="1">
                <a:solidFill>
                  <a:srgbClr val="333336"/>
                </a:solidFill>
                <a:latin typeface="Barlow Bold"/>
                <a:ea typeface="Barlow Bold"/>
                <a:cs typeface="Barlow Bold"/>
                <a:sym typeface="Barlow Bold"/>
              </a:endParaRPr>
            </a:p>
          </p:txBody>
        </p:sp>
      </p:grpSp>
      <p:sp>
        <p:nvSpPr>
          <p:cNvPr id="28" name="AutoShape 28"/>
          <p:cNvSpPr/>
          <p:nvPr/>
        </p:nvSpPr>
        <p:spPr>
          <a:xfrm rot="5385356">
            <a:off x="-17195" y="4618700"/>
            <a:ext cx="4472291" cy="0"/>
          </a:xfrm>
          <a:prstGeom prst="line">
            <a:avLst/>
          </a:prstGeom>
          <a:ln w="9525" cap="rnd">
            <a:solidFill>
              <a:srgbClr val="CCCCCC"/>
            </a:solidFill>
            <a:prstDash val="solid"/>
            <a:headEnd type="oval" w="lg" len="lg"/>
            <a:tailEnd type="oval" w="lg" len="lg"/>
          </a:ln>
        </p:spPr>
      </p:sp>
      <p:sp>
        <p:nvSpPr>
          <p:cNvPr id="29" name="Freeform 29"/>
          <p:cNvSpPr/>
          <p:nvPr/>
        </p:nvSpPr>
        <p:spPr>
          <a:xfrm>
            <a:off x="12604591" y="5095682"/>
            <a:ext cx="4355332" cy="4039551"/>
          </a:xfrm>
          <a:custGeom>
            <a:avLst/>
            <a:gdLst/>
            <a:ahLst/>
            <a:cxnLst/>
            <a:rect l="l" t="t" r="r" b="b"/>
            <a:pathLst>
              <a:path w="4355332" h="4039551">
                <a:moveTo>
                  <a:pt x="0" y="0"/>
                </a:moveTo>
                <a:lnTo>
                  <a:pt x="4355332" y="0"/>
                </a:lnTo>
                <a:lnTo>
                  <a:pt x="4355332" y="4039552"/>
                </a:lnTo>
                <a:lnTo>
                  <a:pt x="0" y="40395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TextBox 30"/>
          <p:cNvSpPr txBox="1"/>
          <p:nvPr/>
        </p:nvSpPr>
        <p:spPr>
          <a:xfrm>
            <a:off x="2999156" y="8726269"/>
            <a:ext cx="8501849" cy="808405"/>
          </a:xfrm>
          <a:prstGeom prst="rect">
            <a:avLst/>
          </a:prstGeom>
        </p:spPr>
        <p:txBody>
          <a:bodyPr lIns="0" tIns="0" rIns="0" bIns="0" rtlCol="0" anchor="t">
            <a:spAutoFit/>
          </a:bodyPr>
          <a:lstStyle/>
          <a:p>
            <a:pPr algn="l">
              <a:lnSpc>
                <a:spcPts val="3069"/>
              </a:lnSpc>
            </a:pPr>
            <a:r>
              <a:rPr lang="en-US" sz="2557" b="1">
                <a:solidFill>
                  <a:srgbClr val="333336"/>
                </a:solidFill>
                <a:latin typeface="Arimo Bold"/>
                <a:ea typeface="Arimo Bold"/>
                <a:cs typeface="Arimo Bold"/>
                <a:sym typeface="Arimo Bold"/>
              </a:rPr>
              <a:t>supervised by : Dr.Zeina Youssef</a:t>
            </a:r>
          </a:p>
          <a:p>
            <a:pPr algn="l">
              <a:lnSpc>
                <a:spcPts val="3261"/>
              </a:lnSpc>
            </a:pPr>
            <a:endParaRPr lang="en-US" sz="2557" b="1">
              <a:solidFill>
                <a:srgbClr val="333336"/>
              </a:solidFill>
              <a:latin typeface="Arimo Bold"/>
              <a:ea typeface="Arimo Bold"/>
              <a:cs typeface="Arimo Bold"/>
              <a:sym typeface="Arim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2" name="Freeform 22"/>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2262476" y="546377"/>
            <a:ext cx="7315200" cy="1803417"/>
          </a:xfrm>
          <a:custGeom>
            <a:avLst/>
            <a:gdLst/>
            <a:ahLst/>
            <a:cxnLst/>
            <a:rect l="l" t="t" r="r" b="b"/>
            <a:pathLst>
              <a:path w="7315200" h="1803417">
                <a:moveTo>
                  <a:pt x="0" y="0"/>
                </a:moveTo>
                <a:lnTo>
                  <a:pt x="7315200" y="0"/>
                </a:lnTo>
                <a:lnTo>
                  <a:pt x="7315200" y="1803417"/>
                </a:lnTo>
                <a:lnTo>
                  <a:pt x="0" y="18034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3202600" y="1000125"/>
            <a:ext cx="14605450" cy="1762125"/>
          </a:xfrm>
          <a:prstGeom prst="rect">
            <a:avLst/>
          </a:prstGeom>
        </p:spPr>
        <p:txBody>
          <a:bodyPr lIns="0" tIns="0" rIns="0" bIns="0" rtlCol="0" anchor="t">
            <a:spAutoFit/>
          </a:bodyPr>
          <a:lstStyle/>
          <a:p>
            <a:pPr algn="l">
              <a:lnSpc>
                <a:spcPts val="5658"/>
              </a:lnSpc>
            </a:pPr>
            <a:r>
              <a:rPr lang="en-US" sz="4715" b="1">
                <a:solidFill>
                  <a:srgbClr val="333336"/>
                </a:solidFill>
                <a:latin typeface="Arimo Bold"/>
                <a:ea typeface="Arimo Bold"/>
                <a:cs typeface="Arimo Bold"/>
                <a:sym typeface="Arimo Bold"/>
              </a:rPr>
              <a:t>Model Architecture</a:t>
            </a:r>
          </a:p>
          <a:p>
            <a:pPr algn="l">
              <a:lnSpc>
                <a:spcPts val="8058"/>
              </a:lnSpc>
            </a:pPr>
            <a:endParaRPr lang="en-US" sz="4715" b="1">
              <a:solidFill>
                <a:srgbClr val="333336"/>
              </a:solidFill>
              <a:latin typeface="Arimo Bold"/>
              <a:ea typeface="Arimo Bold"/>
              <a:cs typeface="Arimo Bold"/>
              <a:sym typeface="Arimo Bold"/>
            </a:endParaRPr>
          </a:p>
        </p:txBody>
      </p:sp>
      <p:sp>
        <p:nvSpPr>
          <p:cNvPr id="25" name="TextBox 25"/>
          <p:cNvSpPr txBox="1"/>
          <p:nvPr/>
        </p:nvSpPr>
        <p:spPr>
          <a:xfrm>
            <a:off x="1114450" y="2838450"/>
            <a:ext cx="12132895" cy="3275457"/>
          </a:xfrm>
          <a:prstGeom prst="rect">
            <a:avLst/>
          </a:prstGeom>
        </p:spPr>
        <p:txBody>
          <a:bodyPr lIns="0" tIns="0" rIns="0" bIns="0" rtlCol="0" anchor="t">
            <a:spAutoFit/>
          </a:bodyPr>
          <a:lstStyle/>
          <a:p>
            <a:pPr marL="1554486" lvl="2" indent="-518162" algn="l">
              <a:lnSpc>
                <a:spcPts val="5004"/>
              </a:lnSpc>
              <a:buFont typeface="Arial"/>
              <a:buChar char="⚬"/>
            </a:pPr>
            <a:r>
              <a:rPr lang="en-US" sz="3600" b="1">
                <a:solidFill>
                  <a:srgbClr val="000000"/>
                </a:solidFill>
                <a:latin typeface="Rachana Bold"/>
                <a:ea typeface="Rachana Bold"/>
                <a:cs typeface="Rachana Bold"/>
                <a:sym typeface="Rachana Bold"/>
              </a:rPr>
              <a:t>Encoder-Decoder structure </a:t>
            </a:r>
          </a:p>
          <a:p>
            <a:pPr marL="1554486" lvl="2" indent="-518162" algn="l">
              <a:lnSpc>
                <a:spcPts val="5004"/>
              </a:lnSpc>
              <a:buFont typeface="Arial"/>
              <a:buChar char="⚬"/>
            </a:pPr>
            <a:r>
              <a:rPr lang="en-US" sz="3600" b="1">
                <a:solidFill>
                  <a:srgbClr val="000000"/>
                </a:solidFill>
                <a:latin typeface="Rachana Bold"/>
                <a:ea typeface="Rachana Bold"/>
                <a:cs typeface="Rachana Bold"/>
                <a:sym typeface="Rachana Bold"/>
              </a:rPr>
              <a:t>Attention mechanism. </a:t>
            </a:r>
          </a:p>
          <a:p>
            <a:pPr marL="1554486" lvl="2" indent="-518162" algn="l">
              <a:lnSpc>
                <a:spcPts val="5004"/>
              </a:lnSpc>
              <a:buFont typeface="Arial"/>
              <a:buChar char="⚬"/>
            </a:pPr>
            <a:r>
              <a:rPr lang="en-US" sz="3600" b="1">
                <a:solidFill>
                  <a:srgbClr val="000000"/>
                </a:solidFill>
                <a:latin typeface="Rachana Bold"/>
                <a:ea typeface="Rachana Bold"/>
                <a:cs typeface="Rachana Bold"/>
                <a:sym typeface="Rachana Bold"/>
              </a:rPr>
              <a:t>Positional embeddings.</a:t>
            </a:r>
          </a:p>
          <a:p>
            <a:pPr marL="1554486" lvl="2" indent="-518162" algn="l">
              <a:lnSpc>
                <a:spcPts val="5004"/>
              </a:lnSpc>
              <a:buFont typeface="Arial"/>
              <a:buChar char="⚬"/>
            </a:pPr>
            <a:r>
              <a:rPr lang="en-US" sz="3600" b="1">
                <a:solidFill>
                  <a:srgbClr val="000000"/>
                </a:solidFill>
                <a:latin typeface="Rachana Bold"/>
                <a:ea typeface="Rachana Bold"/>
                <a:cs typeface="Rachana Bold"/>
                <a:sym typeface="Rachana Bold"/>
              </a:rPr>
              <a:t>Feed Forward Networks</a:t>
            </a:r>
          </a:p>
          <a:p>
            <a:pPr algn="l">
              <a:lnSpc>
                <a:spcPts val="5004"/>
              </a:lnSpc>
            </a:pPr>
            <a:endParaRPr lang="en-US" sz="3600" b="1">
              <a:solidFill>
                <a:srgbClr val="000000"/>
              </a:solidFill>
              <a:latin typeface="Rachana Bold"/>
              <a:ea typeface="Rachana Bold"/>
              <a:cs typeface="Rachana Bold"/>
              <a:sym typeface="Rachana Bold"/>
            </a:endParaRPr>
          </a:p>
        </p:txBody>
      </p:sp>
      <p:sp>
        <p:nvSpPr>
          <p:cNvPr id="26" name="Freeform 26"/>
          <p:cNvSpPr/>
          <p:nvPr/>
        </p:nvSpPr>
        <p:spPr>
          <a:xfrm>
            <a:off x="10036845" y="1884578"/>
            <a:ext cx="5627278" cy="7546776"/>
          </a:xfrm>
          <a:custGeom>
            <a:avLst/>
            <a:gdLst/>
            <a:ahLst/>
            <a:cxnLst/>
            <a:rect l="l" t="t" r="r" b="b"/>
            <a:pathLst>
              <a:path w="5627278" h="7546776">
                <a:moveTo>
                  <a:pt x="0" y="0"/>
                </a:moveTo>
                <a:lnTo>
                  <a:pt x="5627278" y="0"/>
                </a:lnTo>
                <a:lnTo>
                  <a:pt x="5627278" y="7546776"/>
                </a:lnTo>
                <a:lnTo>
                  <a:pt x="0" y="7546776"/>
                </a:lnTo>
                <a:lnTo>
                  <a:pt x="0" y="0"/>
                </a:lnTo>
                <a:close/>
              </a:path>
            </a:pathLst>
          </a:custGeom>
          <a:blipFill>
            <a:blip r:embed="rId8"/>
            <a:stretch>
              <a:fillRect l="-1494" t="-128" b="-128"/>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735341" y="7646667"/>
            <a:ext cx="1604777" cy="1909291"/>
          </a:xfrm>
          <a:custGeom>
            <a:avLst/>
            <a:gdLst/>
            <a:ahLst/>
            <a:cxnLst/>
            <a:rect l="l" t="t" r="r" b="b"/>
            <a:pathLst>
              <a:path w="1604777" h="1909291">
                <a:moveTo>
                  <a:pt x="0" y="0"/>
                </a:moveTo>
                <a:lnTo>
                  <a:pt x="1604778" y="0"/>
                </a:lnTo>
                <a:lnTo>
                  <a:pt x="1604778" y="1909292"/>
                </a:lnTo>
                <a:lnTo>
                  <a:pt x="0" y="19092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4780920" y="1938711"/>
            <a:ext cx="2039347" cy="1862768"/>
          </a:xfrm>
          <a:custGeom>
            <a:avLst/>
            <a:gdLst/>
            <a:ahLst/>
            <a:cxnLst/>
            <a:rect l="l" t="t" r="r" b="b"/>
            <a:pathLst>
              <a:path w="2039347" h="1862768">
                <a:moveTo>
                  <a:pt x="0" y="0"/>
                </a:moveTo>
                <a:lnTo>
                  <a:pt x="2039347" y="0"/>
                </a:lnTo>
                <a:lnTo>
                  <a:pt x="2039347" y="1862767"/>
                </a:lnTo>
                <a:lnTo>
                  <a:pt x="0" y="18627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7722813" y="4095368"/>
            <a:ext cx="856804" cy="259183"/>
          </a:xfrm>
          <a:custGeom>
            <a:avLst/>
            <a:gdLst/>
            <a:ahLst/>
            <a:cxnLst/>
            <a:rect l="l" t="t" r="r" b="b"/>
            <a:pathLst>
              <a:path w="856804" h="259183">
                <a:moveTo>
                  <a:pt x="0" y="0"/>
                </a:moveTo>
                <a:lnTo>
                  <a:pt x="856804" y="0"/>
                </a:lnTo>
                <a:lnTo>
                  <a:pt x="856804" y="259183"/>
                </a:lnTo>
                <a:lnTo>
                  <a:pt x="0" y="259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27"/>
          <p:cNvSpPr/>
          <p:nvPr/>
        </p:nvSpPr>
        <p:spPr>
          <a:xfrm>
            <a:off x="7116057" y="3018492"/>
            <a:ext cx="819751" cy="247975"/>
          </a:xfrm>
          <a:custGeom>
            <a:avLst/>
            <a:gdLst/>
            <a:ahLst/>
            <a:cxnLst/>
            <a:rect l="l" t="t" r="r" b="b"/>
            <a:pathLst>
              <a:path w="819751" h="247975">
                <a:moveTo>
                  <a:pt x="0" y="0"/>
                </a:moveTo>
                <a:lnTo>
                  <a:pt x="819751" y="0"/>
                </a:lnTo>
                <a:lnTo>
                  <a:pt x="819751" y="247975"/>
                </a:lnTo>
                <a:lnTo>
                  <a:pt x="0" y="2479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6727490" y="5143600"/>
            <a:ext cx="777134" cy="235083"/>
          </a:xfrm>
          <a:custGeom>
            <a:avLst/>
            <a:gdLst/>
            <a:ahLst/>
            <a:cxnLst/>
            <a:rect l="l" t="t" r="r" b="b"/>
            <a:pathLst>
              <a:path w="777134" h="235083">
                <a:moveTo>
                  <a:pt x="0" y="0"/>
                </a:moveTo>
                <a:lnTo>
                  <a:pt x="777134" y="0"/>
                </a:lnTo>
                <a:lnTo>
                  <a:pt x="777134" y="235083"/>
                </a:lnTo>
                <a:lnTo>
                  <a:pt x="0" y="2350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10609351" y="2440411"/>
            <a:ext cx="2766961" cy="5206256"/>
          </a:xfrm>
          <a:custGeom>
            <a:avLst/>
            <a:gdLst/>
            <a:ahLst/>
            <a:cxnLst/>
            <a:rect l="l" t="t" r="r" b="b"/>
            <a:pathLst>
              <a:path w="2766961" h="5206256">
                <a:moveTo>
                  <a:pt x="0" y="0"/>
                </a:moveTo>
                <a:lnTo>
                  <a:pt x="2766961" y="0"/>
                </a:lnTo>
                <a:lnTo>
                  <a:pt x="2766961" y="5206256"/>
                </a:lnTo>
                <a:lnTo>
                  <a:pt x="0" y="5206256"/>
                </a:lnTo>
                <a:lnTo>
                  <a:pt x="0" y="0"/>
                </a:lnTo>
                <a:close/>
              </a:path>
            </a:pathLst>
          </a:custGeom>
          <a:blipFill>
            <a:blip r:embed="rId12"/>
            <a:stretch>
              <a:fillRect/>
            </a:stretch>
          </a:blipFill>
        </p:spPr>
      </p:sp>
      <p:sp>
        <p:nvSpPr>
          <p:cNvPr id="30" name="TextBox 30"/>
          <p:cNvSpPr txBox="1"/>
          <p:nvPr/>
        </p:nvSpPr>
        <p:spPr>
          <a:xfrm>
            <a:off x="1531425" y="1013826"/>
            <a:ext cx="12382776" cy="888468"/>
          </a:xfrm>
          <a:prstGeom prst="rect">
            <a:avLst/>
          </a:prstGeom>
        </p:spPr>
        <p:txBody>
          <a:bodyPr lIns="0" tIns="0" rIns="0" bIns="0" rtlCol="0" anchor="t">
            <a:spAutoFit/>
          </a:bodyPr>
          <a:lstStyle/>
          <a:p>
            <a:pPr algn="l">
              <a:lnSpc>
                <a:spcPts val="6831"/>
              </a:lnSpc>
            </a:pPr>
            <a:r>
              <a:rPr lang="en-US" sz="5693" b="1">
                <a:solidFill>
                  <a:srgbClr val="333336"/>
                </a:solidFill>
                <a:latin typeface="Arimo Bold"/>
                <a:ea typeface="Arimo Bold"/>
                <a:cs typeface="Arimo Bold"/>
                <a:sym typeface="Arimo Bold"/>
              </a:rPr>
              <a:t>The Encoder:</a:t>
            </a:r>
          </a:p>
        </p:txBody>
      </p:sp>
      <p:sp>
        <p:nvSpPr>
          <p:cNvPr id="31" name="TextBox 31"/>
          <p:cNvSpPr txBox="1"/>
          <p:nvPr/>
        </p:nvSpPr>
        <p:spPr>
          <a:xfrm>
            <a:off x="2537730" y="2373736"/>
            <a:ext cx="7059840" cy="4243647"/>
          </a:xfrm>
          <a:prstGeom prst="rect">
            <a:avLst/>
          </a:prstGeom>
        </p:spPr>
        <p:txBody>
          <a:bodyPr lIns="0" tIns="0" rIns="0" bIns="0" rtlCol="0" anchor="t">
            <a:spAutoFit/>
          </a:bodyPr>
          <a:lstStyle/>
          <a:p>
            <a:pPr marL="636859" lvl="1" indent="-318430" algn="l">
              <a:lnSpc>
                <a:spcPts val="4100"/>
              </a:lnSpc>
              <a:buFont typeface="Arial"/>
              <a:buChar char="•"/>
            </a:pPr>
            <a:r>
              <a:rPr lang="en-US" sz="2949" b="1">
                <a:solidFill>
                  <a:srgbClr val="000000"/>
                </a:solidFill>
                <a:latin typeface="Rachana Bold"/>
                <a:ea typeface="Rachana Bold"/>
                <a:cs typeface="Rachana Bold"/>
                <a:sym typeface="Rachana Bold"/>
              </a:rPr>
              <a:t>Input embedding + positional encoding</a:t>
            </a:r>
          </a:p>
          <a:p>
            <a:pPr marL="636859" lvl="1" indent="-318430" algn="l">
              <a:lnSpc>
                <a:spcPts val="4100"/>
              </a:lnSpc>
              <a:buFont typeface="Arial"/>
              <a:buChar char="•"/>
            </a:pPr>
            <a:r>
              <a:rPr lang="en-US" sz="2949" b="1">
                <a:solidFill>
                  <a:srgbClr val="000000"/>
                </a:solidFill>
                <a:latin typeface="Rachana Bold"/>
                <a:ea typeface="Rachana Bold"/>
                <a:cs typeface="Rachana Bold"/>
                <a:sym typeface="Rachana Bold"/>
              </a:rPr>
              <a:t>Self-attention mechanism           (global representation)</a:t>
            </a:r>
          </a:p>
          <a:p>
            <a:pPr marL="636859" lvl="1" indent="-318430" algn="l">
              <a:lnSpc>
                <a:spcPts val="4100"/>
              </a:lnSpc>
              <a:buFont typeface="Arial"/>
              <a:buChar char="•"/>
            </a:pPr>
            <a:r>
              <a:rPr lang="en-US" sz="2949" b="1">
                <a:solidFill>
                  <a:srgbClr val="000000"/>
                </a:solidFill>
                <a:latin typeface="Rachana Bold"/>
                <a:ea typeface="Rachana Bold"/>
                <a:cs typeface="Rachana Bold"/>
                <a:sym typeface="Rachana Bold"/>
              </a:rPr>
              <a:t>Feed-forward neural network          (local representation, introducing non-linearity)</a:t>
            </a:r>
          </a:p>
          <a:p>
            <a:pPr marL="636859" lvl="1" indent="-318430" algn="l">
              <a:lnSpc>
                <a:spcPts val="4100"/>
              </a:lnSpc>
              <a:buFont typeface="Arial"/>
              <a:buChar char="•"/>
            </a:pPr>
            <a:r>
              <a:rPr lang="en-US" sz="2949" b="1">
                <a:solidFill>
                  <a:srgbClr val="000000"/>
                </a:solidFill>
                <a:latin typeface="Rachana Bold"/>
                <a:ea typeface="Rachana Bold"/>
                <a:cs typeface="Rachana Bold"/>
                <a:sym typeface="Rachana Bold"/>
              </a:rPr>
              <a:t>Add &amp; Normalize layers         (standardize and speed up the training)</a:t>
            </a:r>
          </a:p>
          <a:p>
            <a:pPr algn="l">
              <a:lnSpc>
                <a:spcPts val="4100"/>
              </a:lnSpc>
              <a:spcBef>
                <a:spcPct val="0"/>
              </a:spcBef>
            </a:pPr>
            <a:endParaRPr lang="en-US" sz="2949" b="1">
              <a:solidFill>
                <a:srgbClr val="000000"/>
              </a:solidFill>
              <a:latin typeface="Rachana Bold"/>
              <a:ea typeface="Rachana Bold"/>
              <a:cs typeface="Rachana Bold"/>
              <a:sym typeface="Rachana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588923" y="7698850"/>
            <a:ext cx="1102245" cy="1318438"/>
          </a:xfrm>
          <a:custGeom>
            <a:avLst/>
            <a:gdLst/>
            <a:ahLst/>
            <a:cxnLst/>
            <a:rect l="l" t="t" r="r" b="b"/>
            <a:pathLst>
              <a:path w="1102245" h="1318438">
                <a:moveTo>
                  <a:pt x="0" y="0"/>
                </a:moveTo>
                <a:lnTo>
                  <a:pt x="1102245" y="0"/>
                </a:lnTo>
                <a:lnTo>
                  <a:pt x="1102245" y="1318438"/>
                </a:lnTo>
                <a:lnTo>
                  <a:pt x="0" y="13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7758470" y="3650684"/>
            <a:ext cx="614283" cy="344766"/>
          </a:xfrm>
          <a:custGeom>
            <a:avLst/>
            <a:gdLst/>
            <a:ahLst/>
            <a:cxnLst/>
            <a:rect l="l" t="t" r="r" b="b"/>
            <a:pathLst>
              <a:path w="614283" h="344766">
                <a:moveTo>
                  <a:pt x="0" y="0"/>
                </a:moveTo>
                <a:lnTo>
                  <a:pt x="614283" y="0"/>
                </a:lnTo>
                <a:lnTo>
                  <a:pt x="614283" y="344766"/>
                </a:lnTo>
                <a:lnTo>
                  <a:pt x="0" y="344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6645037" y="2938817"/>
            <a:ext cx="490241" cy="275148"/>
          </a:xfrm>
          <a:custGeom>
            <a:avLst/>
            <a:gdLst/>
            <a:ahLst/>
            <a:cxnLst/>
            <a:rect l="l" t="t" r="r" b="b"/>
            <a:pathLst>
              <a:path w="490241" h="275148">
                <a:moveTo>
                  <a:pt x="0" y="0"/>
                </a:moveTo>
                <a:lnTo>
                  <a:pt x="490240" y="0"/>
                </a:lnTo>
                <a:lnTo>
                  <a:pt x="490240" y="275148"/>
                </a:lnTo>
                <a:lnTo>
                  <a:pt x="0" y="275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2795791" y="5322872"/>
            <a:ext cx="4463509" cy="4554602"/>
          </a:xfrm>
          <a:custGeom>
            <a:avLst/>
            <a:gdLst/>
            <a:ahLst/>
            <a:cxnLst/>
            <a:rect l="l" t="t" r="r" b="b"/>
            <a:pathLst>
              <a:path w="4463509" h="4554602">
                <a:moveTo>
                  <a:pt x="0" y="0"/>
                </a:moveTo>
                <a:lnTo>
                  <a:pt x="4463509" y="0"/>
                </a:lnTo>
                <a:lnTo>
                  <a:pt x="4463509" y="4554602"/>
                </a:lnTo>
                <a:lnTo>
                  <a:pt x="0" y="45546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7446584" y="4903778"/>
            <a:ext cx="2978121" cy="3922404"/>
          </a:xfrm>
          <a:custGeom>
            <a:avLst/>
            <a:gdLst/>
            <a:ahLst/>
            <a:cxnLst/>
            <a:rect l="l" t="t" r="r" b="b"/>
            <a:pathLst>
              <a:path w="2978121" h="3922404">
                <a:moveTo>
                  <a:pt x="0" y="0"/>
                </a:moveTo>
                <a:lnTo>
                  <a:pt x="2978121" y="0"/>
                </a:lnTo>
                <a:lnTo>
                  <a:pt x="2978121" y="3922403"/>
                </a:lnTo>
                <a:lnTo>
                  <a:pt x="0" y="3922403"/>
                </a:lnTo>
                <a:lnTo>
                  <a:pt x="0" y="0"/>
                </a:lnTo>
                <a:close/>
              </a:path>
            </a:pathLst>
          </a:custGeom>
          <a:blipFill>
            <a:blip r:embed="rId12"/>
            <a:stretch>
              <a:fillRect/>
            </a:stretch>
          </a:blipFill>
        </p:spPr>
      </p:sp>
      <p:sp>
        <p:nvSpPr>
          <p:cNvPr id="29" name="TextBox 29"/>
          <p:cNvSpPr txBox="1"/>
          <p:nvPr/>
        </p:nvSpPr>
        <p:spPr>
          <a:xfrm>
            <a:off x="1588923" y="961698"/>
            <a:ext cx="12539949" cy="1590675"/>
          </a:xfrm>
          <a:prstGeom prst="rect">
            <a:avLst/>
          </a:prstGeom>
        </p:spPr>
        <p:txBody>
          <a:bodyPr lIns="0" tIns="0" rIns="0" bIns="0" rtlCol="0" anchor="t">
            <a:spAutoFit/>
          </a:bodyPr>
          <a:lstStyle/>
          <a:p>
            <a:pPr algn="l">
              <a:lnSpc>
                <a:spcPts val="6828"/>
              </a:lnSpc>
            </a:pPr>
            <a:r>
              <a:rPr lang="en-US" sz="5690" b="1">
                <a:solidFill>
                  <a:srgbClr val="333336"/>
                </a:solidFill>
                <a:latin typeface="Arimo Bold"/>
                <a:ea typeface="Arimo Bold"/>
                <a:cs typeface="Arimo Bold"/>
                <a:sym typeface="Arimo Bold"/>
              </a:rPr>
              <a:t>The Decoder:</a:t>
            </a:r>
          </a:p>
          <a:p>
            <a:pPr algn="l">
              <a:lnSpc>
                <a:spcPts val="5534"/>
              </a:lnSpc>
            </a:pPr>
            <a:endParaRPr lang="en-US" sz="5690" b="1">
              <a:solidFill>
                <a:srgbClr val="333336"/>
              </a:solidFill>
              <a:latin typeface="Arimo Bold"/>
              <a:ea typeface="Arimo Bold"/>
              <a:cs typeface="Arimo Bold"/>
              <a:sym typeface="Arimo Bold"/>
            </a:endParaRPr>
          </a:p>
        </p:txBody>
      </p:sp>
      <p:sp>
        <p:nvSpPr>
          <p:cNvPr id="30" name="TextBox 30"/>
          <p:cNvSpPr txBox="1"/>
          <p:nvPr/>
        </p:nvSpPr>
        <p:spPr>
          <a:xfrm>
            <a:off x="2140045" y="2407462"/>
            <a:ext cx="12465415" cy="806503"/>
          </a:xfrm>
          <a:prstGeom prst="rect">
            <a:avLst/>
          </a:prstGeom>
        </p:spPr>
        <p:txBody>
          <a:bodyPr lIns="0" tIns="0" rIns="0" bIns="0" rtlCol="0" anchor="t">
            <a:spAutoFit/>
          </a:bodyPr>
          <a:lstStyle/>
          <a:p>
            <a:pPr marL="495694" lvl="1" indent="-247847" algn="l">
              <a:lnSpc>
                <a:spcPts val="3168"/>
              </a:lnSpc>
              <a:spcBef>
                <a:spcPct val="0"/>
              </a:spcBef>
              <a:buFont typeface="Arial"/>
              <a:buChar char="•"/>
            </a:pPr>
            <a:r>
              <a:rPr lang="en-US" sz="2295" b="1">
                <a:solidFill>
                  <a:srgbClr val="333336"/>
                </a:solidFill>
                <a:latin typeface="Arimo Bold"/>
                <a:ea typeface="Arimo Bold"/>
                <a:cs typeface="Arimo Bold"/>
                <a:sym typeface="Arimo Bold"/>
              </a:rPr>
              <a:t>Input embedding + positional encoding + offset the embeddings by one position instead of [‘I’, ‘Love’, ‘Cats’]         [&lt;Start&gt;, ‘I’, ‘Love’, ‘Cats’]</a:t>
            </a:r>
          </a:p>
        </p:txBody>
      </p:sp>
      <p:sp>
        <p:nvSpPr>
          <p:cNvPr id="31" name="TextBox 31"/>
          <p:cNvSpPr txBox="1"/>
          <p:nvPr/>
        </p:nvSpPr>
        <p:spPr>
          <a:xfrm>
            <a:off x="2115806" y="3585704"/>
            <a:ext cx="13578568" cy="838199"/>
          </a:xfrm>
          <a:prstGeom prst="rect">
            <a:avLst/>
          </a:prstGeom>
        </p:spPr>
        <p:txBody>
          <a:bodyPr lIns="0" tIns="0" rIns="0" bIns="0" rtlCol="0" anchor="t">
            <a:spAutoFit/>
          </a:bodyPr>
          <a:lstStyle/>
          <a:p>
            <a:pPr marL="518390" lvl="1" indent="-259195" algn="l">
              <a:lnSpc>
                <a:spcPts val="3313"/>
              </a:lnSpc>
              <a:spcBef>
                <a:spcPct val="0"/>
              </a:spcBef>
              <a:buFont typeface="Arial"/>
              <a:buChar char="•"/>
            </a:pPr>
            <a:r>
              <a:rPr lang="en-US" sz="2401" b="1">
                <a:solidFill>
                  <a:srgbClr val="333336"/>
                </a:solidFill>
                <a:latin typeface="Arimo Bold"/>
                <a:ea typeface="Arimo Bold"/>
                <a:cs typeface="Arimo Bold"/>
                <a:sym typeface="Arimo Bold"/>
              </a:rPr>
              <a:t>Masked self-attention mechanism           To ensure that the model does not see the future tokens (generate the next token given only the previous ones)</a:t>
            </a:r>
          </a:p>
        </p:txBody>
      </p:sp>
      <p:sp>
        <p:nvSpPr>
          <p:cNvPr id="32" name="TextBox 32"/>
          <p:cNvSpPr txBox="1"/>
          <p:nvPr/>
        </p:nvSpPr>
        <p:spPr>
          <a:xfrm>
            <a:off x="2115806" y="4597896"/>
            <a:ext cx="10661555" cy="421385"/>
          </a:xfrm>
          <a:prstGeom prst="rect">
            <a:avLst/>
          </a:prstGeom>
        </p:spPr>
        <p:txBody>
          <a:bodyPr lIns="0" tIns="0" rIns="0" bIns="0" rtlCol="0" anchor="t">
            <a:spAutoFit/>
          </a:bodyPr>
          <a:lstStyle/>
          <a:p>
            <a:pPr marL="518166" lvl="1" indent="-259083" algn="l">
              <a:lnSpc>
                <a:spcPts val="3312"/>
              </a:lnSpc>
              <a:spcBef>
                <a:spcPct val="0"/>
              </a:spcBef>
              <a:buFont typeface="Arial"/>
              <a:buChar char="•"/>
            </a:pPr>
            <a:r>
              <a:rPr lang="en-US" sz="2400" b="1">
                <a:solidFill>
                  <a:srgbClr val="333336"/>
                </a:solidFill>
                <a:latin typeface="Arimo Bold"/>
                <a:ea typeface="Arimo Bold"/>
                <a:cs typeface="Arimo Bold"/>
                <a:sym typeface="Arimo Bold"/>
              </a:rPr>
              <a:t>Encoder-decoder attention.</a:t>
            </a:r>
          </a:p>
        </p:txBody>
      </p:sp>
      <p:sp>
        <p:nvSpPr>
          <p:cNvPr id="33" name="TextBox 33"/>
          <p:cNvSpPr txBox="1"/>
          <p:nvPr/>
        </p:nvSpPr>
        <p:spPr>
          <a:xfrm>
            <a:off x="2115806" y="5179997"/>
            <a:ext cx="16400265" cy="421385"/>
          </a:xfrm>
          <a:prstGeom prst="rect">
            <a:avLst/>
          </a:prstGeom>
        </p:spPr>
        <p:txBody>
          <a:bodyPr lIns="0" tIns="0" rIns="0" bIns="0" rtlCol="0" anchor="t">
            <a:spAutoFit/>
          </a:bodyPr>
          <a:lstStyle/>
          <a:p>
            <a:pPr marL="518166" lvl="1" indent="-259083" algn="l">
              <a:lnSpc>
                <a:spcPts val="3312"/>
              </a:lnSpc>
              <a:spcBef>
                <a:spcPct val="0"/>
              </a:spcBef>
              <a:buFont typeface="Arial"/>
              <a:buChar char="•"/>
            </a:pPr>
            <a:r>
              <a:rPr lang="en-US" sz="2400" b="1">
                <a:solidFill>
                  <a:srgbClr val="333336"/>
                </a:solidFill>
                <a:latin typeface="Arimo Bold"/>
                <a:ea typeface="Arimo Bold"/>
                <a:cs typeface="Arimo Bold"/>
                <a:sym typeface="Arimo Bold"/>
              </a:rPr>
              <a:t>Feed-forward neural network.</a:t>
            </a:r>
          </a:p>
        </p:txBody>
      </p:sp>
      <p:sp>
        <p:nvSpPr>
          <p:cNvPr id="34" name="TextBox 34"/>
          <p:cNvSpPr txBox="1"/>
          <p:nvPr/>
        </p:nvSpPr>
        <p:spPr>
          <a:xfrm>
            <a:off x="2115806" y="5724693"/>
            <a:ext cx="16400265" cy="421385"/>
          </a:xfrm>
          <a:prstGeom prst="rect">
            <a:avLst/>
          </a:prstGeom>
        </p:spPr>
        <p:txBody>
          <a:bodyPr lIns="0" tIns="0" rIns="0" bIns="0" rtlCol="0" anchor="t">
            <a:spAutoFit/>
          </a:bodyPr>
          <a:lstStyle/>
          <a:p>
            <a:pPr marL="518166" lvl="1" indent="-259083" algn="l">
              <a:lnSpc>
                <a:spcPts val="3312"/>
              </a:lnSpc>
              <a:spcBef>
                <a:spcPct val="0"/>
              </a:spcBef>
              <a:buFont typeface="Arial"/>
              <a:buChar char="•"/>
            </a:pPr>
            <a:r>
              <a:rPr lang="en-US" sz="2400" b="1">
                <a:solidFill>
                  <a:srgbClr val="333336"/>
                </a:solidFill>
                <a:latin typeface="Arimo Bold"/>
                <a:ea typeface="Arimo Bold"/>
                <a:cs typeface="Arimo Bold"/>
                <a:sym typeface="Arimo Bold"/>
              </a:rPr>
              <a:t>Add Normalize layers.</a:t>
            </a:r>
          </a:p>
        </p:txBody>
      </p:sp>
      <p:sp>
        <p:nvSpPr>
          <p:cNvPr id="35" name="TextBox 35"/>
          <p:cNvSpPr txBox="1"/>
          <p:nvPr/>
        </p:nvSpPr>
        <p:spPr>
          <a:xfrm>
            <a:off x="13511417" y="5991393"/>
            <a:ext cx="2985707" cy="3049459"/>
          </a:xfrm>
          <a:prstGeom prst="rect">
            <a:avLst/>
          </a:prstGeom>
        </p:spPr>
        <p:txBody>
          <a:bodyPr lIns="0" tIns="0" rIns="0" bIns="0" rtlCol="0" anchor="t">
            <a:spAutoFit/>
          </a:bodyPr>
          <a:lstStyle/>
          <a:p>
            <a:pPr algn="ctr">
              <a:lnSpc>
                <a:spcPts val="2693"/>
              </a:lnSpc>
              <a:spcBef>
                <a:spcPct val="0"/>
              </a:spcBef>
            </a:pPr>
            <a:r>
              <a:rPr lang="en-US" sz="1952" b="1">
                <a:solidFill>
                  <a:srgbClr val="333336"/>
                </a:solidFill>
                <a:latin typeface="Arimo Bold"/>
                <a:ea typeface="Arimo Bold"/>
                <a:cs typeface="Arimo Bold"/>
                <a:sym typeface="Arimo Bold"/>
              </a:rPr>
              <a:t>that both the masked attention and the position offset of the output are to ensure that the model processes the sequence in an autoregressive manner, predicting one step at a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315178" y="1279981"/>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4933470" y="1089811"/>
            <a:ext cx="2039347" cy="1862768"/>
          </a:xfrm>
          <a:custGeom>
            <a:avLst/>
            <a:gdLst/>
            <a:ahLst/>
            <a:cxnLst/>
            <a:rect l="l" t="t" r="r" b="b"/>
            <a:pathLst>
              <a:path w="2039347" h="1862768">
                <a:moveTo>
                  <a:pt x="0" y="0"/>
                </a:moveTo>
                <a:lnTo>
                  <a:pt x="2039347" y="0"/>
                </a:lnTo>
                <a:lnTo>
                  <a:pt x="2039347" y="1862767"/>
                </a:lnTo>
                <a:lnTo>
                  <a:pt x="0" y="18627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3517592" y="2419989"/>
            <a:ext cx="840546" cy="196880"/>
          </a:xfrm>
          <a:custGeom>
            <a:avLst/>
            <a:gdLst/>
            <a:ahLst/>
            <a:cxnLst/>
            <a:rect l="l" t="t" r="r" b="b"/>
            <a:pathLst>
              <a:path w="840546" h="196880">
                <a:moveTo>
                  <a:pt x="0" y="0"/>
                </a:moveTo>
                <a:lnTo>
                  <a:pt x="840545" y="0"/>
                </a:lnTo>
                <a:lnTo>
                  <a:pt x="840545" y="196881"/>
                </a:lnTo>
                <a:lnTo>
                  <a:pt x="0" y="1968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5608968" y="3108766"/>
            <a:ext cx="6182701" cy="986601"/>
          </a:xfrm>
          <a:custGeom>
            <a:avLst/>
            <a:gdLst/>
            <a:ahLst/>
            <a:cxnLst/>
            <a:rect l="l" t="t" r="r" b="b"/>
            <a:pathLst>
              <a:path w="6182701" h="986601">
                <a:moveTo>
                  <a:pt x="0" y="0"/>
                </a:moveTo>
                <a:lnTo>
                  <a:pt x="6182701" y="0"/>
                </a:lnTo>
                <a:lnTo>
                  <a:pt x="6182701" y="986602"/>
                </a:lnTo>
                <a:lnTo>
                  <a:pt x="0" y="986602"/>
                </a:lnTo>
                <a:lnTo>
                  <a:pt x="0" y="0"/>
                </a:lnTo>
                <a:close/>
              </a:path>
            </a:pathLst>
          </a:custGeom>
          <a:blipFill>
            <a:blip r:embed="rId10"/>
            <a:stretch>
              <a:fillRect/>
            </a:stretch>
          </a:blipFill>
        </p:spPr>
      </p:sp>
      <p:sp>
        <p:nvSpPr>
          <p:cNvPr id="27" name="Freeform 27"/>
          <p:cNvSpPr/>
          <p:nvPr/>
        </p:nvSpPr>
        <p:spPr>
          <a:xfrm>
            <a:off x="6424857" y="4252530"/>
            <a:ext cx="4550923" cy="5206256"/>
          </a:xfrm>
          <a:custGeom>
            <a:avLst/>
            <a:gdLst/>
            <a:ahLst/>
            <a:cxnLst/>
            <a:rect l="l" t="t" r="r" b="b"/>
            <a:pathLst>
              <a:path w="4550923" h="5206256">
                <a:moveTo>
                  <a:pt x="0" y="0"/>
                </a:moveTo>
                <a:lnTo>
                  <a:pt x="4550923" y="0"/>
                </a:lnTo>
                <a:lnTo>
                  <a:pt x="4550923" y="5206256"/>
                </a:lnTo>
                <a:lnTo>
                  <a:pt x="0" y="5206256"/>
                </a:lnTo>
                <a:lnTo>
                  <a:pt x="0" y="0"/>
                </a:lnTo>
                <a:close/>
              </a:path>
            </a:pathLst>
          </a:custGeom>
          <a:blipFill>
            <a:blip r:embed="rId11"/>
            <a:stretch>
              <a:fillRect/>
            </a:stretch>
          </a:blipFill>
        </p:spPr>
      </p:sp>
      <p:sp>
        <p:nvSpPr>
          <p:cNvPr id="28" name="TextBox 28"/>
          <p:cNvSpPr txBox="1"/>
          <p:nvPr/>
        </p:nvSpPr>
        <p:spPr>
          <a:xfrm>
            <a:off x="1966887" y="1022572"/>
            <a:ext cx="7329961" cy="812927"/>
          </a:xfrm>
          <a:prstGeom prst="rect">
            <a:avLst/>
          </a:prstGeom>
        </p:spPr>
        <p:txBody>
          <a:bodyPr wrap="square" lIns="0" tIns="0" rIns="0" bIns="0" rtlCol="0" anchor="t">
            <a:spAutoFit/>
          </a:bodyPr>
          <a:lstStyle/>
          <a:p>
            <a:pPr algn="ctr">
              <a:lnSpc>
                <a:spcPts val="6393"/>
              </a:lnSpc>
              <a:spcBef>
                <a:spcPct val="0"/>
              </a:spcBef>
            </a:pPr>
            <a:r>
              <a:rPr lang="en-US" sz="4599" b="1" dirty="0">
                <a:solidFill>
                  <a:srgbClr val="000000"/>
                </a:solidFill>
                <a:latin typeface="Rachana Bold"/>
                <a:ea typeface="Rachana Bold"/>
                <a:cs typeface="Rachana Bold"/>
                <a:sym typeface="Rachana Bold"/>
              </a:rPr>
              <a:t>Scaled Dot-Product Attention</a:t>
            </a:r>
          </a:p>
        </p:txBody>
      </p:sp>
      <p:sp>
        <p:nvSpPr>
          <p:cNvPr id="29" name="TextBox 29"/>
          <p:cNvSpPr txBox="1"/>
          <p:nvPr/>
        </p:nvSpPr>
        <p:spPr>
          <a:xfrm>
            <a:off x="572552" y="2213439"/>
            <a:ext cx="16400265" cy="505206"/>
          </a:xfrm>
          <a:prstGeom prst="rect">
            <a:avLst/>
          </a:prstGeom>
        </p:spPr>
        <p:txBody>
          <a:bodyPr lIns="0" tIns="0" rIns="0" bIns="0" rtlCol="0" anchor="t">
            <a:spAutoFit/>
          </a:bodyPr>
          <a:lstStyle/>
          <a:p>
            <a:pPr algn="ctr">
              <a:lnSpc>
                <a:spcPts val="4002"/>
              </a:lnSpc>
              <a:spcBef>
                <a:spcPct val="0"/>
              </a:spcBef>
            </a:pPr>
            <a:r>
              <a:rPr lang="en-US" sz="2900" b="1" dirty="0">
                <a:solidFill>
                  <a:srgbClr val="000000"/>
                </a:solidFill>
                <a:latin typeface="Arimo Bold"/>
                <a:ea typeface="Arimo Bold"/>
                <a:cs typeface="Arimo Bold"/>
                <a:sym typeface="Arimo Bold"/>
              </a:rPr>
              <a:t>Attention         Focuses on specific parts of the input sequence for each output.</a:t>
            </a:r>
          </a:p>
        </p:txBody>
      </p:sp>
      <p:sp>
        <p:nvSpPr>
          <p:cNvPr id="30" name="TextBox 30"/>
          <p:cNvSpPr txBox="1"/>
          <p:nvPr/>
        </p:nvSpPr>
        <p:spPr>
          <a:xfrm>
            <a:off x="3265901" y="3274256"/>
            <a:ext cx="16400265" cy="505206"/>
          </a:xfrm>
          <a:prstGeom prst="rect">
            <a:avLst/>
          </a:prstGeom>
        </p:spPr>
        <p:txBody>
          <a:bodyPr lIns="0" tIns="0" rIns="0" bIns="0" rtlCol="0" anchor="t">
            <a:spAutoFit/>
          </a:bodyPr>
          <a:lstStyle/>
          <a:p>
            <a:pPr algn="l">
              <a:lnSpc>
                <a:spcPts val="4002"/>
              </a:lnSpc>
              <a:spcBef>
                <a:spcPct val="0"/>
              </a:spcBef>
            </a:pPr>
            <a:r>
              <a:rPr lang="en-US" sz="2900" b="1">
                <a:solidFill>
                  <a:srgbClr val="000000"/>
                </a:solidFill>
                <a:latin typeface="Arimo Bold"/>
                <a:ea typeface="Arimo Bold"/>
                <a:cs typeface="Arimo Bold"/>
                <a:sym typeface="Arimo Bold"/>
              </a:rPr>
              <a:t>Equation : </a:t>
            </a:r>
          </a:p>
        </p:txBody>
      </p:sp>
      <p:sp>
        <p:nvSpPr>
          <p:cNvPr id="31" name="TextBox 31"/>
          <p:cNvSpPr txBox="1"/>
          <p:nvPr/>
        </p:nvSpPr>
        <p:spPr>
          <a:xfrm>
            <a:off x="3265901" y="4588371"/>
            <a:ext cx="16400265" cy="505206"/>
          </a:xfrm>
          <a:prstGeom prst="rect">
            <a:avLst/>
          </a:prstGeom>
        </p:spPr>
        <p:txBody>
          <a:bodyPr lIns="0" tIns="0" rIns="0" bIns="0" rtlCol="0" anchor="t">
            <a:spAutoFit/>
          </a:bodyPr>
          <a:lstStyle/>
          <a:p>
            <a:pPr algn="l">
              <a:lnSpc>
                <a:spcPts val="4002"/>
              </a:lnSpc>
              <a:spcBef>
                <a:spcPct val="0"/>
              </a:spcBef>
            </a:pPr>
            <a:r>
              <a:rPr lang="en-US" sz="2900" b="1">
                <a:solidFill>
                  <a:srgbClr val="000000"/>
                </a:solidFill>
                <a:latin typeface="Arimo Bold"/>
                <a:ea typeface="Arimo Bold"/>
                <a:cs typeface="Arimo Bold"/>
                <a:sym typeface="Arimo Bold"/>
              </a:rPr>
              <a:t>Diagram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AutoShape 24"/>
          <p:cNvSpPr/>
          <p:nvPr/>
        </p:nvSpPr>
        <p:spPr>
          <a:xfrm rot="5385356">
            <a:off x="14625405" y="4520850"/>
            <a:ext cx="4472291" cy="0"/>
          </a:xfrm>
          <a:prstGeom prst="line">
            <a:avLst/>
          </a:prstGeom>
          <a:ln w="9525" cap="rnd">
            <a:solidFill>
              <a:srgbClr val="CCCCCC"/>
            </a:solidFill>
            <a:prstDash val="solid"/>
            <a:headEnd type="oval" w="lg" len="lg"/>
            <a:tailEnd type="oval" w="lg" len="lg"/>
          </a:ln>
        </p:spPr>
      </p:sp>
      <p:sp>
        <p:nvSpPr>
          <p:cNvPr id="25" name="Freeform 25"/>
          <p:cNvSpPr/>
          <p:nvPr/>
        </p:nvSpPr>
        <p:spPr>
          <a:xfrm>
            <a:off x="2508535" y="3237005"/>
            <a:ext cx="13520172" cy="5070064"/>
          </a:xfrm>
          <a:custGeom>
            <a:avLst/>
            <a:gdLst/>
            <a:ahLst/>
            <a:cxnLst/>
            <a:rect l="l" t="t" r="r" b="b"/>
            <a:pathLst>
              <a:path w="13520172" h="5070064">
                <a:moveTo>
                  <a:pt x="0" y="0"/>
                </a:moveTo>
                <a:lnTo>
                  <a:pt x="13520172" y="0"/>
                </a:lnTo>
                <a:lnTo>
                  <a:pt x="13520172" y="5070064"/>
                </a:lnTo>
                <a:lnTo>
                  <a:pt x="0" y="5070064"/>
                </a:lnTo>
                <a:lnTo>
                  <a:pt x="0" y="0"/>
                </a:lnTo>
                <a:close/>
              </a:path>
            </a:pathLst>
          </a:custGeom>
          <a:blipFill>
            <a:blip r:embed="rId6"/>
            <a:stretch>
              <a:fillRect/>
            </a:stretch>
          </a:blipFill>
        </p:spPr>
      </p:sp>
      <p:sp>
        <p:nvSpPr>
          <p:cNvPr id="26" name="Freeform 26"/>
          <p:cNvSpPr/>
          <p:nvPr/>
        </p:nvSpPr>
        <p:spPr>
          <a:xfrm>
            <a:off x="5389487" y="941489"/>
            <a:ext cx="954210" cy="990218"/>
          </a:xfrm>
          <a:custGeom>
            <a:avLst/>
            <a:gdLst/>
            <a:ahLst/>
            <a:cxnLst/>
            <a:rect l="l" t="t" r="r" b="b"/>
            <a:pathLst>
              <a:path w="954210" h="990218">
                <a:moveTo>
                  <a:pt x="0" y="0"/>
                </a:moveTo>
                <a:lnTo>
                  <a:pt x="954210" y="0"/>
                </a:lnTo>
                <a:lnTo>
                  <a:pt x="954210" y="990218"/>
                </a:lnTo>
                <a:lnTo>
                  <a:pt x="0" y="9902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TextBox 27"/>
          <p:cNvSpPr txBox="1"/>
          <p:nvPr/>
        </p:nvSpPr>
        <p:spPr>
          <a:xfrm>
            <a:off x="2508622" y="1209084"/>
            <a:ext cx="13270855" cy="2561540"/>
          </a:xfrm>
          <a:prstGeom prst="rect">
            <a:avLst/>
          </a:prstGeom>
        </p:spPr>
        <p:txBody>
          <a:bodyPr lIns="0" tIns="0" rIns="0" bIns="0" rtlCol="0" anchor="t">
            <a:spAutoFit/>
          </a:bodyPr>
          <a:lstStyle/>
          <a:p>
            <a:pPr algn="ctr">
              <a:lnSpc>
                <a:spcPts val="4977"/>
              </a:lnSpc>
            </a:pPr>
            <a:r>
              <a:rPr lang="en-US" sz="3581" b="1">
                <a:solidFill>
                  <a:srgbClr val="000000"/>
                </a:solidFill>
                <a:latin typeface="Rachana Bold"/>
                <a:ea typeface="Rachana Bold"/>
                <a:cs typeface="Rachana Bold"/>
                <a:sym typeface="Rachana Bold"/>
              </a:rPr>
              <a:t>What is the point of scaling ?</a:t>
            </a:r>
          </a:p>
          <a:p>
            <a:pPr algn="ctr">
              <a:lnSpc>
                <a:spcPts val="4977"/>
              </a:lnSpc>
            </a:pPr>
            <a:endParaRPr lang="en-US" sz="3581" b="1">
              <a:solidFill>
                <a:srgbClr val="000000"/>
              </a:solidFill>
              <a:latin typeface="Rachana Bold"/>
              <a:ea typeface="Rachana Bold"/>
              <a:cs typeface="Rachana Bold"/>
              <a:sym typeface="Rachana Bold"/>
            </a:endParaRPr>
          </a:p>
          <a:p>
            <a:pPr algn="ctr">
              <a:lnSpc>
                <a:spcPts val="4977"/>
              </a:lnSpc>
            </a:pPr>
            <a:r>
              <a:rPr lang="en-US" sz="3581" b="1">
                <a:solidFill>
                  <a:srgbClr val="000000"/>
                </a:solidFill>
                <a:latin typeface="Rachana Bold"/>
                <a:ea typeface="Rachana Bold"/>
                <a:cs typeface="Rachana Bold"/>
                <a:sym typeface="Rachana Bold"/>
              </a:rPr>
              <a:t>Comparison between additive attention and scaled dot product attention :</a:t>
            </a:r>
          </a:p>
          <a:p>
            <a:pPr algn="ctr">
              <a:lnSpc>
                <a:spcPts val="4977"/>
              </a:lnSpc>
              <a:spcBef>
                <a:spcPct val="0"/>
              </a:spcBef>
            </a:pPr>
            <a:endParaRPr lang="en-US" sz="3581" b="1">
              <a:solidFill>
                <a:srgbClr val="000000"/>
              </a:solidFill>
              <a:latin typeface="Rachana Bold"/>
              <a:ea typeface="Rachana Bold"/>
              <a:cs typeface="Rachana Bold"/>
              <a:sym typeface="Rachana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AutoShape 24"/>
          <p:cNvSpPr/>
          <p:nvPr/>
        </p:nvSpPr>
        <p:spPr>
          <a:xfrm rot="5385356">
            <a:off x="-287845" y="4940500"/>
            <a:ext cx="4472291" cy="0"/>
          </a:xfrm>
          <a:prstGeom prst="line">
            <a:avLst/>
          </a:prstGeom>
          <a:ln w="9525" cap="rnd">
            <a:solidFill>
              <a:srgbClr val="CCCCCC"/>
            </a:solidFill>
            <a:prstDash val="solid"/>
            <a:headEnd type="oval" w="lg" len="lg"/>
            <a:tailEnd type="oval" w="lg" len="lg"/>
          </a:ln>
        </p:spPr>
      </p:sp>
      <p:sp>
        <p:nvSpPr>
          <p:cNvPr id="25" name="TextBox 25"/>
          <p:cNvSpPr txBox="1"/>
          <p:nvPr/>
        </p:nvSpPr>
        <p:spPr>
          <a:xfrm>
            <a:off x="6550485" y="1021136"/>
            <a:ext cx="4718596" cy="806274"/>
          </a:xfrm>
          <a:prstGeom prst="rect">
            <a:avLst/>
          </a:prstGeom>
        </p:spPr>
        <p:txBody>
          <a:bodyPr lIns="0" tIns="0" rIns="0" bIns="0" rtlCol="0" anchor="t">
            <a:spAutoFit/>
          </a:bodyPr>
          <a:lstStyle/>
          <a:p>
            <a:pPr algn="ctr">
              <a:lnSpc>
                <a:spcPts val="6228"/>
              </a:lnSpc>
              <a:spcBef>
                <a:spcPct val="0"/>
              </a:spcBef>
            </a:pPr>
            <a:r>
              <a:rPr lang="en-US" sz="4480" b="1">
                <a:solidFill>
                  <a:srgbClr val="000000"/>
                </a:solidFill>
                <a:latin typeface="Rachana Bold"/>
                <a:ea typeface="Rachana Bold"/>
                <a:cs typeface="Rachana Bold"/>
                <a:sym typeface="Rachana Bold"/>
              </a:rPr>
              <a:t>Multi-Head Attention </a:t>
            </a:r>
          </a:p>
        </p:txBody>
      </p:sp>
      <p:sp>
        <p:nvSpPr>
          <p:cNvPr id="26" name="TextBox 26"/>
          <p:cNvSpPr txBox="1"/>
          <p:nvPr/>
        </p:nvSpPr>
        <p:spPr>
          <a:xfrm>
            <a:off x="1957825" y="1751210"/>
            <a:ext cx="13881852" cy="2049476"/>
          </a:xfrm>
          <a:prstGeom prst="rect">
            <a:avLst/>
          </a:prstGeom>
        </p:spPr>
        <p:txBody>
          <a:bodyPr lIns="0" tIns="0" rIns="0" bIns="0" rtlCol="0" anchor="t">
            <a:spAutoFit/>
          </a:bodyPr>
          <a:lstStyle/>
          <a:p>
            <a:pPr algn="l">
              <a:lnSpc>
                <a:spcPts val="5811"/>
              </a:lnSpc>
              <a:spcBef>
                <a:spcPct val="0"/>
              </a:spcBef>
            </a:pPr>
            <a:r>
              <a:rPr lang="en-US" sz="4180" b="1">
                <a:solidFill>
                  <a:srgbClr val="000000"/>
                </a:solidFill>
                <a:latin typeface="Rachana Bold"/>
                <a:ea typeface="Rachana Bold"/>
                <a:cs typeface="Rachana Bold"/>
                <a:sym typeface="Rachana Bold"/>
              </a:rPr>
              <a:t>(parallelism)</a:t>
            </a:r>
          </a:p>
          <a:p>
            <a:pPr algn="l">
              <a:lnSpc>
                <a:spcPts val="4977"/>
              </a:lnSpc>
              <a:spcBef>
                <a:spcPct val="0"/>
              </a:spcBef>
            </a:pPr>
            <a:r>
              <a:rPr lang="en-US" sz="3581" b="1" u="sng">
                <a:solidFill>
                  <a:srgbClr val="000000"/>
                </a:solidFill>
                <a:latin typeface="Rachana Bold"/>
                <a:ea typeface="Rachana Bold"/>
                <a:cs typeface="Rachana Bold"/>
                <a:sym typeface="Rachana Bold"/>
              </a:rPr>
              <a:t>Definition</a:t>
            </a:r>
            <a:r>
              <a:rPr lang="en-US" sz="3581" b="1">
                <a:solidFill>
                  <a:srgbClr val="000000"/>
                </a:solidFill>
                <a:latin typeface="Rachana Bold"/>
                <a:ea typeface="Rachana Bold"/>
                <a:cs typeface="Rachana Bold"/>
                <a:sym typeface="Rachana Bold"/>
              </a:rPr>
              <a:t>: Extends attention mechanism to multiple subspaces.</a:t>
            </a:r>
          </a:p>
          <a:p>
            <a:pPr algn="l">
              <a:lnSpc>
                <a:spcPts val="4977"/>
              </a:lnSpc>
              <a:spcBef>
                <a:spcPct val="0"/>
              </a:spcBef>
            </a:pPr>
            <a:endParaRPr lang="en-US" sz="3581" b="1">
              <a:solidFill>
                <a:srgbClr val="000000"/>
              </a:solidFill>
              <a:latin typeface="Rachana Bold"/>
              <a:ea typeface="Rachana Bold"/>
              <a:cs typeface="Rachana Bold"/>
              <a:sym typeface="Rachana Bold"/>
            </a:endParaRPr>
          </a:p>
        </p:txBody>
      </p:sp>
      <p:sp>
        <p:nvSpPr>
          <p:cNvPr id="27" name="TextBox 27"/>
          <p:cNvSpPr txBox="1"/>
          <p:nvPr/>
        </p:nvSpPr>
        <p:spPr>
          <a:xfrm>
            <a:off x="1938775" y="3265354"/>
            <a:ext cx="15869275" cy="4777608"/>
          </a:xfrm>
          <a:prstGeom prst="rect">
            <a:avLst/>
          </a:prstGeom>
        </p:spPr>
        <p:txBody>
          <a:bodyPr lIns="0" tIns="0" rIns="0" bIns="0" rtlCol="0" anchor="t">
            <a:spAutoFit/>
          </a:bodyPr>
          <a:lstStyle/>
          <a:p>
            <a:pPr algn="l">
              <a:lnSpc>
                <a:spcPts val="6176"/>
              </a:lnSpc>
            </a:pPr>
            <a:r>
              <a:rPr lang="en-US" sz="3183" b="1">
                <a:solidFill>
                  <a:srgbClr val="000000"/>
                </a:solidFill>
                <a:latin typeface="Rachana Bold"/>
                <a:ea typeface="Rachana Bold"/>
                <a:cs typeface="Rachana Bold"/>
                <a:sym typeface="Rachana Bold"/>
              </a:rPr>
              <a:t>Project Q, K, V into multiple heads          map the vectors into a lower dimensional using a pre-trained matrix of weights</a:t>
            </a:r>
          </a:p>
          <a:p>
            <a:pPr algn="l">
              <a:lnSpc>
                <a:spcPts val="6176"/>
              </a:lnSpc>
            </a:pPr>
            <a:r>
              <a:rPr lang="en-US" sz="3183" b="1">
                <a:solidFill>
                  <a:srgbClr val="000000"/>
                </a:solidFill>
                <a:latin typeface="Rachana Bold"/>
                <a:ea typeface="Rachana Bold"/>
                <a:cs typeface="Rachana Bold"/>
                <a:sym typeface="Rachana Bold"/>
              </a:rPr>
              <a:t>Apply scaled dot-product attention for each head.</a:t>
            </a:r>
          </a:p>
          <a:p>
            <a:pPr algn="l">
              <a:lnSpc>
                <a:spcPts val="6176"/>
              </a:lnSpc>
            </a:pPr>
            <a:r>
              <a:rPr lang="en-US" sz="3183" b="1">
                <a:solidFill>
                  <a:srgbClr val="000000"/>
                </a:solidFill>
                <a:latin typeface="Rachana Bold"/>
                <a:ea typeface="Rachana Bold"/>
                <a:cs typeface="Rachana Bold"/>
                <a:sym typeface="Rachana Bold"/>
              </a:rPr>
              <a:t>Concatenate outputs and project back. (Go back to the original dimensionality of 512 vectors)</a:t>
            </a:r>
          </a:p>
          <a:p>
            <a:pPr algn="l">
              <a:lnSpc>
                <a:spcPts val="6176"/>
              </a:lnSpc>
            </a:pPr>
            <a:r>
              <a:rPr lang="en-US" sz="3183" b="1">
                <a:solidFill>
                  <a:srgbClr val="000000"/>
                </a:solidFill>
                <a:latin typeface="Rachana Bold"/>
                <a:ea typeface="Rachana Bold"/>
                <a:cs typeface="Rachana Bold"/>
                <a:sym typeface="Rachana Bold"/>
              </a:rPr>
              <a:t>Why projection? (“Due to the reduced dimension of each head, the total computational cost is similar to that of single-head attention with full dimensionality”).</a:t>
            </a:r>
          </a:p>
        </p:txBody>
      </p:sp>
      <p:sp>
        <p:nvSpPr>
          <p:cNvPr id="28" name="Freeform 28"/>
          <p:cNvSpPr/>
          <p:nvPr/>
        </p:nvSpPr>
        <p:spPr>
          <a:xfrm>
            <a:off x="1459167" y="6675445"/>
            <a:ext cx="445056" cy="436964"/>
          </a:xfrm>
          <a:custGeom>
            <a:avLst/>
            <a:gdLst/>
            <a:ahLst/>
            <a:cxnLst/>
            <a:rect l="l" t="t" r="r" b="b"/>
            <a:pathLst>
              <a:path w="445056" h="436964">
                <a:moveTo>
                  <a:pt x="0" y="0"/>
                </a:moveTo>
                <a:lnTo>
                  <a:pt x="445057" y="0"/>
                </a:lnTo>
                <a:lnTo>
                  <a:pt x="445057" y="436964"/>
                </a:lnTo>
                <a:lnTo>
                  <a:pt x="0" y="436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1436473" y="5877093"/>
            <a:ext cx="444483" cy="436402"/>
          </a:xfrm>
          <a:custGeom>
            <a:avLst/>
            <a:gdLst/>
            <a:ahLst/>
            <a:cxnLst/>
            <a:rect l="l" t="t" r="r" b="b"/>
            <a:pathLst>
              <a:path w="444483" h="436402">
                <a:moveTo>
                  <a:pt x="0" y="0"/>
                </a:moveTo>
                <a:lnTo>
                  <a:pt x="444483" y="0"/>
                </a:lnTo>
                <a:lnTo>
                  <a:pt x="444483" y="436402"/>
                </a:lnTo>
                <a:lnTo>
                  <a:pt x="0" y="4364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435900" y="4987726"/>
            <a:ext cx="468324" cy="459809"/>
          </a:xfrm>
          <a:custGeom>
            <a:avLst/>
            <a:gdLst/>
            <a:ahLst/>
            <a:cxnLst/>
            <a:rect l="l" t="t" r="r" b="b"/>
            <a:pathLst>
              <a:path w="468324" h="459809">
                <a:moveTo>
                  <a:pt x="0" y="0"/>
                </a:moveTo>
                <a:lnTo>
                  <a:pt x="468324" y="0"/>
                </a:lnTo>
                <a:lnTo>
                  <a:pt x="468324" y="459809"/>
                </a:lnTo>
                <a:lnTo>
                  <a:pt x="0" y="459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a:off x="1412632" y="3414246"/>
            <a:ext cx="446349" cy="438234"/>
          </a:xfrm>
          <a:custGeom>
            <a:avLst/>
            <a:gdLst/>
            <a:ahLst/>
            <a:cxnLst/>
            <a:rect l="l" t="t" r="r" b="b"/>
            <a:pathLst>
              <a:path w="446349" h="438234">
                <a:moveTo>
                  <a:pt x="0" y="0"/>
                </a:moveTo>
                <a:lnTo>
                  <a:pt x="446350" y="0"/>
                </a:lnTo>
                <a:lnTo>
                  <a:pt x="446350" y="438234"/>
                </a:lnTo>
                <a:lnTo>
                  <a:pt x="0" y="4382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Freeform 32"/>
          <p:cNvSpPr/>
          <p:nvPr/>
        </p:nvSpPr>
        <p:spPr>
          <a:xfrm>
            <a:off x="7518689" y="3445475"/>
            <a:ext cx="923501" cy="403547"/>
          </a:xfrm>
          <a:custGeom>
            <a:avLst/>
            <a:gdLst/>
            <a:ahLst/>
            <a:cxnLst/>
            <a:rect l="l" t="t" r="r" b="b"/>
            <a:pathLst>
              <a:path w="923501" h="403547">
                <a:moveTo>
                  <a:pt x="0" y="0"/>
                </a:moveTo>
                <a:lnTo>
                  <a:pt x="923501" y="0"/>
                </a:lnTo>
                <a:lnTo>
                  <a:pt x="923501" y="403547"/>
                </a:lnTo>
                <a:lnTo>
                  <a:pt x="0" y="4035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5354346" y="698997"/>
            <a:ext cx="1904954" cy="1171218"/>
          </a:xfrm>
          <a:custGeom>
            <a:avLst/>
            <a:gdLst/>
            <a:ahLst/>
            <a:cxnLst/>
            <a:rect l="l" t="t" r="r" b="b"/>
            <a:pathLst>
              <a:path w="1904954" h="1171218">
                <a:moveTo>
                  <a:pt x="0" y="0"/>
                </a:moveTo>
                <a:lnTo>
                  <a:pt x="1904954" y="0"/>
                </a:lnTo>
                <a:lnTo>
                  <a:pt x="1904954" y="1171218"/>
                </a:lnTo>
                <a:lnTo>
                  <a:pt x="0" y="11712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669341" y="769835"/>
            <a:ext cx="4909197" cy="4114800"/>
          </a:xfrm>
          <a:custGeom>
            <a:avLst/>
            <a:gdLst/>
            <a:ahLst/>
            <a:cxnLst/>
            <a:rect l="l" t="t" r="r" b="b"/>
            <a:pathLst>
              <a:path w="4909197" h="4114800">
                <a:moveTo>
                  <a:pt x="0" y="0"/>
                </a:moveTo>
                <a:lnTo>
                  <a:pt x="4909197" y="0"/>
                </a:lnTo>
                <a:lnTo>
                  <a:pt x="490919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3655947" y="5127609"/>
            <a:ext cx="4595448" cy="3851821"/>
          </a:xfrm>
          <a:custGeom>
            <a:avLst/>
            <a:gdLst/>
            <a:ahLst/>
            <a:cxnLst/>
            <a:rect l="l" t="t" r="r" b="b"/>
            <a:pathLst>
              <a:path w="4595448" h="3851821">
                <a:moveTo>
                  <a:pt x="0" y="0"/>
                </a:moveTo>
                <a:lnTo>
                  <a:pt x="4595448" y="0"/>
                </a:lnTo>
                <a:lnTo>
                  <a:pt x="4595448" y="3851822"/>
                </a:lnTo>
                <a:lnTo>
                  <a:pt x="0" y="38518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9481854" y="2499379"/>
            <a:ext cx="4392304" cy="5801156"/>
          </a:xfrm>
          <a:custGeom>
            <a:avLst/>
            <a:gdLst/>
            <a:ahLst/>
            <a:cxnLst/>
            <a:rect l="l" t="t" r="r" b="b"/>
            <a:pathLst>
              <a:path w="4392304" h="5801156">
                <a:moveTo>
                  <a:pt x="0" y="0"/>
                </a:moveTo>
                <a:lnTo>
                  <a:pt x="4392303" y="0"/>
                </a:lnTo>
                <a:lnTo>
                  <a:pt x="4392303" y="5801156"/>
                </a:lnTo>
                <a:lnTo>
                  <a:pt x="0" y="5801156"/>
                </a:lnTo>
                <a:lnTo>
                  <a:pt x="0" y="0"/>
                </a:lnTo>
                <a:close/>
              </a:path>
            </a:pathLst>
          </a:custGeom>
          <a:blipFill>
            <a:blip r:embed="rId10"/>
            <a:stretch>
              <a:fillRect/>
            </a:stretch>
          </a:blipFill>
        </p:spPr>
      </p:sp>
      <p:sp>
        <p:nvSpPr>
          <p:cNvPr id="28" name="Freeform 28"/>
          <p:cNvSpPr/>
          <p:nvPr/>
        </p:nvSpPr>
        <p:spPr>
          <a:xfrm>
            <a:off x="9274591" y="2518429"/>
            <a:ext cx="4899026" cy="6970236"/>
          </a:xfrm>
          <a:custGeom>
            <a:avLst/>
            <a:gdLst/>
            <a:ahLst/>
            <a:cxnLst/>
            <a:rect l="l" t="t" r="r" b="b"/>
            <a:pathLst>
              <a:path w="4899026" h="6970236">
                <a:moveTo>
                  <a:pt x="0" y="0"/>
                </a:moveTo>
                <a:lnTo>
                  <a:pt x="4899026" y="0"/>
                </a:lnTo>
                <a:lnTo>
                  <a:pt x="4899026" y="6970236"/>
                </a:lnTo>
                <a:lnTo>
                  <a:pt x="0" y="6970236"/>
                </a:lnTo>
                <a:lnTo>
                  <a:pt x="0" y="0"/>
                </a:lnTo>
                <a:close/>
              </a:path>
            </a:pathLst>
          </a:custGeom>
          <a:blipFill>
            <a:blip r:embed="rId11"/>
            <a:stretch>
              <a:fillRect/>
            </a:stretch>
          </a:blipFill>
        </p:spPr>
      </p:sp>
      <p:sp>
        <p:nvSpPr>
          <p:cNvPr id="29" name="TextBox 29"/>
          <p:cNvSpPr txBox="1"/>
          <p:nvPr/>
        </p:nvSpPr>
        <p:spPr>
          <a:xfrm>
            <a:off x="1936963" y="1813065"/>
            <a:ext cx="4373952" cy="2404871"/>
          </a:xfrm>
          <a:prstGeom prst="rect">
            <a:avLst/>
          </a:prstGeom>
        </p:spPr>
        <p:txBody>
          <a:bodyPr lIns="0" tIns="0" rIns="0" bIns="0" rtlCol="0" anchor="t">
            <a:spAutoFit/>
          </a:bodyPr>
          <a:lstStyle/>
          <a:p>
            <a:pPr algn="ctr">
              <a:lnSpc>
                <a:spcPts val="3174"/>
              </a:lnSpc>
            </a:pPr>
            <a:r>
              <a:rPr lang="en-US" sz="2300" b="1">
                <a:solidFill>
                  <a:srgbClr val="000000"/>
                </a:solidFill>
                <a:latin typeface="Arimo Bold"/>
                <a:ea typeface="Arimo Bold"/>
                <a:cs typeface="Arimo Bold"/>
                <a:sym typeface="Arimo Bold"/>
              </a:rPr>
              <a:t>That the number of heads is considered a hyperparameter, </a:t>
            </a:r>
          </a:p>
          <a:p>
            <a:pPr algn="ctr">
              <a:lnSpc>
                <a:spcPts val="3174"/>
              </a:lnSpc>
              <a:spcBef>
                <a:spcPct val="0"/>
              </a:spcBef>
            </a:pPr>
            <a:r>
              <a:rPr lang="en-US" sz="2300" b="1">
                <a:solidFill>
                  <a:srgbClr val="000000"/>
                </a:solidFill>
                <a:latin typeface="Arimo Bold"/>
                <a:ea typeface="Arimo Bold"/>
                <a:cs typeface="Arimo Bold"/>
                <a:sym typeface="Arimo Bold"/>
              </a:rPr>
              <a:t>in the paper they used h = 8 </a:t>
            </a:r>
          </a:p>
          <a:p>
            <a:pPr algn="ctr">
              <a:lnSpc>
                <a:spcPts val="3174"/>
              </a:lnSpc>
              <a:spcBef>
                <a:spcPct val="0"/>
              </a:spcBef>
            </a:pPr>
            <a:r>
              <a:rPr lang="en-US" sz="2300" b="1">
                <a:solidFill>
                  <a:srgbClr val="000000"/>
                </a:solidFill>
                <a:latin typeface="Arimo Bold"/>
                <a:ea typeface="Arimo Bold"/>
                <a:cs typeface="Arimo Bold"/>
                <a:sym typeface="Arimo Bold"/>
              </a:rPr>
              <a:t>In the Transformer model, d_model = 512 and h = 8 (number of attention heads)</a:t>
            </a:r>
          </a:p>
        </p:txBody>
      </p:sp>
      <p:sp>
        <p:nvSpPr>
          <p:cNvPr id="30" name="TextBox 30"/>
          <p:cNvSpPr txBox="1"/>
          <p:nvPr/>
        </p:nvSpPr>
        <p:spPr>
          <a:xfrm>
            <a:off x="4107138" y="6018233"/>
            <a:ext cx="3693065" cy="2404871"/>
          </a:xfrm>
          <a:prstGeom prst="rect">
            <a:avLst/>
          </a:prstGeom>
        </p:spPr>
        <p:txBody>
          <a:bodyPr lIns="0" tIns="0" rIns="0" bIns="0" rtlCol="0" anchor="t">
            <a:spAutoFit/>
          </a:bodyPr>
          <a:lstStyle/>
          <a:p>
            <a:pPr algn="ctr">
              <a:lnSpc>
                <a:spcPts val="3174"/>
              </a:lnSpc>
              <a:spcBef>
                <a:spcPct val="0"/>
              </a:spcBef>
            </a:pPr>
            <a:r>
              <a:rPr lang="en-US" sz="2300" b="1">
                <a:solidFill>
                  <a:srgbClr val="000000"/>
                </a:solidFill>
                <a:latin typeface="Arimo Bold"/>
                <a:ea typeface="Arimo Bold"/>
                <a:cs typeface="Arimo Bold"/>
                <a:sym typeface="Arimo Bold"/>
              </a:rPr>
              <a:t>That after concatenating the heads, we multiply the concatenation result with weights, </a:t>
            </a:r>
          </a:p>
          <a:p>
            <a:pPr algn="ctr">
              <a:lnSpc>
                <a:spcPts val="3174"/>
              </a:lnSpc>
              <a:spcBef>
                <a:spcPct val="0"/>
              </a:spcBef>
            </a:pPr>
            <a:r>
              <a:rPr lang="en-US" sz="2300" b="1">
                <a:solidFill>
                  <a:srgbClr val="000000"/>
                </a:solidFill>
                <a:latin typeface="Arimo Bold"/>
                <a:ea typeface="Arimo Bold"/>
                <a:cs typeface="Arimo Bold"/>
                <a:sym typeface="Arimo Bold"/>
              </a:rPr>
              <a:t> where each token has its own weight.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2006648" y="4685795"/>
            <a:ext cx="15252652" cy="1971675"/>
          </a:xfrm>
          <a:prstGeom prst="rect">
            <a:avLst/>
          </a:prstGeom>
        </p:spPr>
        <p:txBody>
          <a:bodyPr lIns="0" tIns="0" rIns="0" bIns="0" rtlCol="0" anchor="t">
            <a:spAutoFit/>
          </a:bodyPr>
          <a:lstStyle/>
          <a:p>
            <a:pPr algn="l">
              <a:lnSpc>
                <a:spcPts val="3120"/>
              </a:lnSpc>
              <a:spcBef>
                <a:spcPct val="0"/>
              </a:spcBef>
            </a:pPr>
            <a:r>
              <a:rPr lang="en-US" sz="2600" b="1">
                <a:solidFill>
                  <a:srgbClr val="333336"/>
                </a:solidFill>
                <a:latin typeface="Arimo Bold"/>
                <a:ea typeface="Arimo Bold"/>
                <a:cs typeface="Arimo Bold"/>
                <a:sym typeface="Arimo Bold"/>
              </a:rPr>
              <a:t>The encoder-decoder Attention :</a:t>
            </a:r>
          </a:p>
          <a:p>
            <a:pPr marL="561341" lvl="1" indent="-280670" algn="l">
              <a:lnSpc>
                <a:spcPts val="3120"/>
              </a:lnSpc>
              <a:spcBef>
                <a:spcPct val="0"/>
              </a:spcBef>
              <a:buFont typeface="Arial"/>
              <a:buChar char="•"/>
            </a:pPr>
            <a:r>
              <a:rPr lang="en-US" sz="2600" b="1">
                <a:solidFill>
                  <a:srgbClr val="333336"/>
                </a:solidFill>
                <a:latin typeface="Arimo Bold"/>
                <a:ea typeface="Arimo Bold"/>
                <a:cs typeface="Arimo Bold"/>
                <a:sym typeface="Arimo Bold"/>
              </a:rPr>
              <a:t>This allows the decoder to focus on relevant parts of the input sequence while generating output.</a:t>
            </a:r>
          </a:p>
          <a:p>
            <a:pPr marL="561341" lvl="1" indent="-280670" algn="l">
              <a:lnSpc>
                <a:spcPts val="3120"/>
              </a:lnSpc>
              <a:spcBef>
                <a:spcPct val="0"/>
              </a:spcBef>
              <a:buFont typeface="Arial"/>
              <a:buChar char="•"/>
            </a:pPr>
            <a:r>
              <a:rPr lang="en-US" sz="2600" b="1">
                <a:solidFill>
                  <a:srgbClr val="333336"/>
                </a:solidFill>
                <a:latin typeface="Arimo Bold"/>
                <a:ea typeface="Arimo Bold"/>
                <a:cs typeface="Arimo Bold"/>
                <a:sym typeface="Arimo Bold"/>
              </a:rPr>
              <a:t>Example: If the input sentence is "I love cats," and the decoder is generating "</a:t>
            </a:r>
            <a:r>
              <a:rPr lang="ar-EG" sz="2600" b="1">
                <a:solidFill>
                  <a:srgbClr val="333336"/>
                </a:solidFill>
                <a:latin typeface="Arimo Bold"/>
                <a:ea typeface="Arimo Bold"/>
                <a:cs typeface="Arimo Bold"/>
                <a:sym typeface="Arimo Bold"/>
                <a:rtl/>
              </a:rPr>
              <a:t>أنا أحب القطط</a:t>
            </a:r>
            <a:r>
              <a:rPr lang="en-US" sz="2600" b="1">
                <a:solidFill>
                  <a:srgbClr val="333336"/>
                </a:solidFill>
                <a:latin typeface="Arimo Bold"/>
                <a:ea typeface="Arimo Bold"/>
                <a:cs typeface="Arimo Bold"/>
                <a:sym typeface="Arimo Bold"/>
              </a:rPr>
              <a:t>," the ".</a:t>
            </a:r>
            <a:r>
              <a:rPr lang="ar-EG" sz="2600" b="1">
                <a:solidFill>
                  <a:srgbClr val="333336"/>
                </a:solidFill>
                <a:latin typeface="Arimo Bold"/>
                <a:ea typeface="Arimo Bold"/>
                <a:cs typeface="Arimo Bold"/>
                <a:sym typeface="Arimo Bold"/>
                <a:rtl/>
              </a:rPr>
              <a:t>أحب</a:t>
            </a:r>
            <a:r>
              <a:rPr lang="en-US" sz="2600" b="1">
                <a:solidFill>
                  <a:srgbClr val="333336"/>
                </a:solidFill>
                <a:latin typeface="Arimo Bold"/>
                <a:ea typeface="Arimo Bold"/>
                <a:cs typeface="Arimo Bold"/>
                <a:sym typeface="Arimo Bold"/>
              </a:rPr>
              <a:t>" decoder can focus on "love" when predicting</a:t>
            </a:r>
          </a:p>
        </p:txBody>
      </p:sp>
      <p:sp>
        <p:nvSpPr>
          <p:cNvPr id="25" name="Freeform 25"/>
          <p:cNvSpPr/>
          <p:nvPr/>
        </p:nvSpPr>
        <p:spPr>
          <a:xfrm>
            <a:off x="1435900" y="731151"/>
            <a:ext cx="7102496" cy="826472"/>
          </a:xfrm>
          <a:custGeom>
            <a:avLst/>
            <a:gdLst/>
            <a:ahLst/>
            <a:cxnLst/>
            <a:rect l="l" t="t" r="r" b="b"/>
            <a:pathLst>
              <a:path w="7102496" h="826472">
                <a:moveTo>
                  <a:pt x="0" y="0"/>
                </a:moveTo>
                <a:lnTo>
                  <a:pt x="7102495" y="0"/>
                </a:lnTo>
                <a:lnTo>
                  <a:pt x="7102495" y="826472"/>
                </a:lnTo>
                <a:lnTo>
                  <a:pt x="0" y="8264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2594467" y="922440"/>
            <a:ext cx="6549583" cy="1166401"/>
          </a:xfrm>
          <a:prstGeom prst="rect">
            <a:avLst/>
          </a:prstGeom>
        </p:spPr>
        <p:txBody>
          <a:bodyPr lIns="0" tIns="0" rIns="0" bIns="0" rtlCol="0" anchor="t">
            <a:spAutoFit/>
          </a:bodyPr>
          <a:lstStyle/>
          <a:p>
            <a:pPr algn="l">
              <a:lnSpc>
                <a:spcPts val="3867"/>
              </a:lnSpc>
            </a:pPr>
            <a:r>
              <a:rPr lang="en-US" sz="3222" b="1">
                <a:solidFill>
                  <a:srgbClr val="333336"/>
                </a:solidFill>
                <a:latin typeface="Arimo Bold"/>
                <a:ea typeface="Arimo Bold"/>
                <a:cs typeface="Arimo Bold"/>
                <a:sym typeface="Arimo Bold"/>
              </a:rPr>
              <a:t>Applications in our model</a:t>
            </a:r>
          </a:p>
          <a:p>
            <a:pPr algn="l">
              <a:lnSpc>
                <a:spcPts val="5210"/>
              </a:lnSpc>
            </a:pPr>
            <a:endParaRPr lang="en-US" sz="3222" b="1">
              <a:solidFill>
                <a:srgbClr val="333336"/>
              </a:solidFill>
              <a:latin typeface="Arimo Bold"/>
              <a:ea typeface="Arimo Bold"/>
              <a:cs typeface="Arimo Bold"/>
              <a:sym typeface="Arimo Bold"/>
            </a:endParaRPr>
          </a:p>
        </p:txBody>
      </p:sp>
      <p:sp>
        <p:nvSpPr>
          <p:cNvPr id="27" name="TextBox 27"/>
          <p:cNvSpPr txBox="1"/>
          <p:nvPr/>
        </p:nvSpPr>
        <p:spPr>
          <a:xfrm>
            <a:off x="1735937" y="1814798"/>
            <a:ext cx="16400265" cy="2291569"/>
          </a:xfrm>
          <a:prstGeom prst="rect">
            <a:avLst/>
          </a:prstGeom>
        </p:spPr>
        <p:txBody>
          <a:bodyPr lIns="0" tIns="0" rIns="0" bIns="0" rtlCol="0" anchor="t">
            <a:spAutoFit/>
          </a:bodyPr>
          <a:lstStyle/>
          <a:p>
            <a:pPr algn="l">
              <a:lnSpc>
                <a:spcPts val="4576"/>
              </a:lnSpc>
            </a:pPr>
            <a:r>
              <a:rPr lang="en-US" sz="2600" b="1">
                <a:solidFill>
                  <a:srgbClr val="333336"/>
                </a:solidFill>
                <a:latin typeface="Arimo Bold"/>
                <a:ea typeface="Arimo Bold"/>
                <a:cs typeface="Arimo Bold"/>
                <a:sym typeface="Arimo Bold"/>
              </a:rPr>
              <a:t>The transformer uses multi –head Attention in three different ways :</a:t>
            </a:r>
          </a:p>
          <a:p>
            <a:pPr algn="l">
              <a:lnSpc>
                <a:spcPts val="4576"/>
              </a:lnSpc>
            </a:pPr>
            <a:r>
              <a:rPr lang="en-US" sz="2600" b="1">
                <a:solidFill>
                  <a:srgbClr val="333336"/>
                </a:solidFill>
                <a:latin typeface="Arimo Bold"/>
                <a:ea typeface="Arimo Bold"/>
                <a:cs typeface="Arimo Bold"/>
                <a:sym typeface="Arimo Bold"/>
              </a:rPr>
              <a:t>1. Encoder Decoder Attention</a:t>
            </a:r>
          </a:p>
          <a:p>
            <a:pPr algn="l">
              <a:lnSpc>
                <a:spcPts val="4576"/>
              </a:lnSpc>
            </a:pPr>
            <a:r>
              <a:rPr lang="en-US" sz="2600" b="1">
                <a:solidFill>
                  <a:srgbClr val="333336"/>
                </a:solidFill>
                <a:latin typeface="Arimo Bold"/>
                <a:ea typeface="Arimo Bold"/>
                <a:cs typeface="Arimo Bold"/>
                <a:sym typeface="Arimo Bold"/>
              </a:rPr>
              <a:t>2. The Encoder Attention</a:t>
            </a:r>
          </a:p>
          <a:p>
            <a:pPr algn="l">
              <a:lnSpc>
                <a:spcPts val="4576"/>
              </a:lnSpc>
            </a:pPr>
            <a:r>
              <a:rPr lang="en-US" sz="2600" b="1">
                <a:solidFill>
                  <a:srgbClr val="333336"/>
                </a:solidFill>
                <a:latin typeface="Arimo Bold"/>
                <a:ea typeface="Arimo Bold"/>
                <a:cs typeface="Arimo Bold"/>
                <a:sym typeface="Arimo Bold"/>
              </a:rPr>
              <a:t>3. The Decoder Attention</a:t>
            </a:r>
          </a:p>
        </p:txBody>
      </p:sp>
      <p:sp>
        <p:nvSpPr>
          <p:cNvPr id="28" name="TextBox 28"/>
          <p:cNvSpPr txBox="1"/>
          <p:nvPr/>
        </p:nvSpPr>
        <p:spPr>
          <a:xfrm>
            <a:off x="2006648" y="7118885"/>
            <a:ext cx="15252652" cy="1581150"/>
          </a:xfrm>
          <a:prstGeom prst="rect">
            <a:avLst/>
          </a:prstGeom>
        </p:spPr>
        <p:txBody>
          <a:bodyPr lIns="0" tIns="0" rIns="0" bIns="0" rtlCol="0" anchor="t">
            <a:spAutoFit/>
          </a:bodyPr>
          <a:lstStyle/>
          <a:p>
            <a:pPr algn="l">
              <a:lnSpc>
                <a:spcPts val="3120"/>
              </a:lnSpc>
              <a:spcBef>
                <a:spcPct val="0"/>
              </a:spcBef>
            </a:pPr>
            <a:r>
              <a:rPr lang="en-US" sz="2600" b="1">
                <a:solidFill>
                  <a:srgbClr val="333336"/>
                </a:solidFill>
                <a:latin typeface="Arimo Bold"/>
                <a:ea typeface="Arimo Bold"/>
                <a:cs typeface="Arimo Bold"/>
                <a:sym typeface="Arimo Bold"/>
              </a:rPr>
              <a:t>The Encoder Attention :</a:t>
            </a:r>
          </a:p>
          <a:p>
            <a:pPr marL="561399" lvl="1" indent="-280699" algn="l">
              <a:lnSpc>
                <a:spcPts val="3120"/>
              </a:lnSpc>
              <a:spcBef>
                <a:spcPct val="0"/>
              </a:spcBef>
              <a:buFont typeface="Arial"/>
              <a:buChar char="•"/>
            </a:pPr>
            <a:r>
              <a:rPr lang="en-US" sz="2600" b="1">
                <a:solidFill>
                  <a:srgbClr val="333336"/>
                </a:solidFill>
                <a:latin typeface="Arimo Bold"/>
                <a:ea typeface="Arimo Bold"/>
                <a:cs typeface="Arimo Bold"/>
                <a:sym typeface="Arimo Bold"/>
              </a:rPr>
              <a:t>Each position in the encoder attends to all other positions in the input to understand relationships.</a:t>
            </a:r>
          </a:p>
          <a:p>
            <a:pPr marL="561399" lvl="1" indent="-280699" algn="l">
              <a:lnSpc>
                <a:spcPts val="3120"/>
              </a:lnSpc>
              <a:spcBef>
                <a:spcPct val="0"/>
              </a:spcBef>
              <a:buFont typeface="Arial"/>
              <a:buChar char="•"/>
            </a:pPr>
            <a:r>
              <a:rPr lang="en-US" sz="2600" b="1">
                <a:solidFill>
                  <a:srgbClr val="333336"/>
                </a:solidFill>
                <a:latin typeface="Arimo Bold"/>
                <a:ea typeface="Arimo Bold"/>
                <a:cs typeface="Arimo Bold"/>
                <a:sym typeface="Arimo Bold"/>
              </a:rPr>
              <a:t>Example: In "The cat sat on the mat," "sat" might attend to "cat" to capture that "the cat sat."</a:t>
            </a:r>
          </a:p>
        </p:txBody>
      </p:sp>
    </p:spTree>
    <p:extLst>
      <p:ext uri="{BB962C8B-B14F-4D97-AF65-F5344CB8AC3E}">
        <p14:creationId xmlns:p14="http://schemas.microsoft.com/office/powerpoint/2010/main" val="3670870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2078176" y="3817672"/>
            <a:ext cx="8717806" cy="1061987"/>
          </a:xfrm>
          <a:custGeom>
            <a:avLst/>
            <a:gdLst/>
            <a:ahLst/>
            <a:cxnLst/>
            <a:rect l="l" t="t" r="r" b="b"/>
            <a:pathLst>
              <a:path w="8717806" h="1061987">
                <a:moveTo>
                  <a:pt x="0" y="0"/>
                </a:moveTo>
                <a:lnTo>
                  <a:pt x="8717806" y="0"/>
                </a:lnTo>
                <a:lnTo>
                  <a:pt x="8717806" y="1061987"/>
                </a:lnTo>
                <a:lnTo>
                  <a:pt x="0" y="10619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1592064" y="5672305"/>
            <a:ext cx="5181260" cy="758627"/>
          </a:xfrm>
          <a:custGeom>
            <a:avLst/>
            <a:gdLst/>
            <a:ahLst/>
            <a:cxnLst/>
            <a:rect l="l" t="t" r="r" b="b"/>
            <a:pathLst>
              <a:path w="5181260" h="758627">
                <a:moveTo>
                  <a:pt x="0" y="0"/>
                </a:moveTo>
                <a:lnTo>
                  <a:pt x="5181260" y="0"/>
                </a:lnTo>
                <a:lnTo>
                  <a:pt x="5181260" y="758627"/>
                </a:lnTo>
                <a:lnTo>
                  <a:pt x="0" y="758627"/>
                </a:lnTo>
                <a:lnTo>
                  <a:pt x="0" y="0"/>
                </a:lnTo>
                <a:close/>
              </a:path>
            </a:pathLst>
          </a:custGeom>
          <a:blipFill>
            <a:blip r:embed="rId8"/>
            <a:stretch>
              <a:fillRect/>
            </a:stretch>
          </a:blipFill>
        </p:spPr>
      </p:sp>
      <p:sp>
        <p:nvSpPr>
          <p:cNvPr id="26" name="Freeform 26"/>
          <p:cNvSpPr/>
          <p:nvPr/>
        </p:nvSpPr>
        <p:spPr>
          <a:xfrm>
            <a:off x="3812444" y="6212239"/>
            <a:ext cx="3046518" cy="3108692"/>
          </a:xfrm>
          <a:custGeom>
            <a:avLst/>
            <a:gdLst/>
            <a:ahLst/>
            <a:cxnLst/>
            <a:rect l="l" t="t" r="r" b="b"/>
            <a:pathLst>
              <a:path w="3046518" h="3108692">
                <a:moveTo>
                  <a:pt x="0" y="0"/>
                </a:moveTo>
                <a:lnTo>
                  <a:pt x="3046518" y="0"/>
                </a:lnTo>
                <a:lnTo>
                  <a:pt x="3046518" y="3108692"/>
                </a:lnTo>
                <a:lnTo>
                  <a:pt x="0" y="31086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Freeform 27"/>
          <p:cNvSpPr/>
          <p:nvPr/>
        </p:nvSpPr>
        <p:spPr>
          <a:xfrm>
            <a:off x="7684129" y="6369055"/>
            <a:ext cx="2862477" cy="2920895"/>
          </a:xfrm>
          <a:custGeom>
            <a:avLst/>
            <a:gdLst/>
            <a:ahLst/>
            <a:cxnLst/>
            <a:rect l="l" t="t" r="r" b="b"/>
            <a:pathLst>
              <a:path w="2862477" h="2920895">
                <a:moveTo>
                  <a:pt x="0" y="0"/>
                </a:moveTo>
                <a:lnTo>
                  <a:pt x="2862477" y="0"/>
                </a:lnTo>
                <a:lnTo>
                  <a:pt x="2862477" y="2920895"/>
                </a:lnTo>
                <a:lnTo>
                  <a:pt x="0" y="29208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TextBox 28"/>
          <p:cNvSpPr txBox="1"/>
          <p:nvPr/>
        </p:nvSpPr>
        <p:spPr>
          <a:xfrm>
            <a:off x="1435900" y="1429036"/>
            <a:ext cx="16400265" cy="1971675"/>
          </a:xfrm>
          <a:prstGeom prst="rect">
            <a:avLst/>
          </a:prstGeom>
        </p:spPr>
        <p:txBody>
          <a:bodyPr lIns="0" tIns="0" rIns="0" bIns="0" rtlCol="0" anchor="t">
            <a:spAutoFit/>
          </a:bodyPr>
          <a:lstStyle/>
          <a:p>
            <a:pPr algn="l">
              <a:lnSpc>
                <a:spcPts val="3120"/>
              </a:lnSpc>
              <a:spcBef>
                <a:spcPct val="0"/>
              </a:spcBef>
            </a:pPr>
            <a:r>
              <a:rPr lang="en-US" sz="2600" b="1">
                <a:solidFill>
                  <a:srgbClr val="000000"/>
                </a:solidFill>
                <a:latin typeface="Arimo Bold"/>
                <a:ea typeface="Arimo Bold"/>
                <a:cs typeface="Arimo Bold"/>
                <a:sym typeface="Arimo Bold"/>
              </a:rPr>
              <a:t>The Decoder Attention:</a:t>
            </a:r>
          </a:p>
          <a:p>
            <a:pPr marL="561341" lvl="1" indent="-280670" algn="l">
              <a:lnSpc>
                <a:spcPts val="3120"/>
              </a:lnSpc>
              <a:spcBef>
                <a:spcPct val="0"/>
              </a:spcBef>
              <a:buFont typeface="Arial"/>
              <a:buChar char="•"/>
            </a:pPr>
            <a:r>
              <a:rPr lang="en-US" sz="2600" b="1">
                <a:solidFill>
                  <a:srgbClr val="000000"/>
                </a:solidFill>
                <a:latin typeface="Arimo Bold"/>
                <a:ea typeface="Arimo Bold"/>
                <a:cs typeface="Arimo Bold"/>
                <a:sym typeface="Arimo Bold"/>
              </a:rPr>
              <a:t>Each position in the decoder attends only to the positions before it (to preserve the sequence generation order).</a:t>
            </a:r>
          </a:p>
          <a:p>
            <a:pPr marL="561341" lvl="1" indent="-280670" algn="l">
              <a:lnSpc>
                <a:spcPts val="3120"/>
              </a:lnSpc>
              <a:spcBef>
                <a:spcPct val="0"/>
              </a:spcBef>
              <a:buFont typeface="Arial"/>
              <a:buChar char="•"/>
            </a:pPr>
            <a:r>
              <a:rPr lang="en-US" sz="2600" b="1">
                <a:solidFill>
                  <a:srgbClr val="000000"/>
                </a:solidFill>
                <a:latin typeface="Arimo Bold"/>
                <a:ea typeface="Arimo Bold"/>
                <a:cs typeface="Arimo Bold"/>
                <a:sym typeface="Arimo Bold"/>
              </a:rPr>
              <a:t>Example: While translating "I love cats," when the decoder generates "</a:t>
            </a:r>
            <a:r>
              <a:rPr lang="ar-EG" sz="2600" b="1">
                <a:solidFill>
                  <a:srgbClr val="000000"/>
                </a:solidFill>
                <a:latin typeface="Arimo Bold"/>
                <a:ea typeface="Arimo Bold"/>
                <a:cs typeface="Arimo Bold"/>
                <a:sym typeface="Arimo Bold"/>
                <a:rtl/>
              </a:rPr>
              <a:t>أحب</a:t>
            </a:r>
            <a:r>
              <a:rPr lang="en-US" sz="2600" b="1">
                <a:solidFill>
                  <a:srgbClr val="000000"/>
                </a:solidFill>
                <a:latin typeface="Arimo Bold"/>
                <a:ea typeface="Arimo Bold"/>
                <a:cs typeface="Arimo Bold"/>
                <a:sym typeface="Arimo Bold"/>
              </a:rPr>
              <a:t>," it will consider ".</a:t>
            </a:r>
            <a:r>
              <a:rPr lang="ar-EG" sz="2600" b="1">
                <a:solidFill>
                  <a:srgbClr val="000000"/>
                </a:solidFill>
                <a:latin typeface="Arimo Bold"/>
                <a:ea typeface="Arimo Bold"/>
                <a:cs typeface="Arimo Bold"/>
                <a:sym typeface="Arimo Bold"/>
                <a:rtl/>
              </a:rPr>
              <a:t>القطط</a:t>
            </a:r>
            <a:r>
              <a:rPr lang="en-US" sz="2600" b="1">
                <a:solidFill>
                  <a:srgbClr val="000000"/>
                </a:solidFill>
                <a:latin typeface="Arimo Bold"/>
                <a:ea typeface="Arimo Bold"/>
                <a:cs typeface="Arimo Bold"/>
                <a:sym typeface="Arimo Bold"/>
              </a:rPr>
              <a:t>" but not "</a:t>
            </a:r>
            <a:r>
              <a:rPr lang="ar-EG" sz="2600" b="1">
                <a:solidFill>
                  <a:srgbClr val="000000"/>
                </a:solidFill>
                <a:latin typeface="Arimo Bold"/>
                <a:ea typeface="Arimo Bold"/>
                <a:cs typeface="Arimo Bold"/>
                <a:sym typeface="Arimo Bold"/>
                <a:rtl/>
              </a:rPr>
              <a:t>أنا</a:t>
            </a:r>
            <a:r>
              <a:rPr lang="en-US" sz="2600" b="1">
                <a:solidFill>
                  <a:srgbClr val="000000"/>
                </a:solidFill>
                <a:latin typeface="Arimo Bold"/>
                <a:ea typeface="Arimo Bold"/>
                <a:cs typeface="Arimo Bold"/>
                <a:sym typeface="Arimo Bold"/>
              </a:rPr>
              <a:t>"</a:t>
            </a:r>
          </a:p>
        </p:txBody>
      </p:sp>
      <p:sp>
        <p:nvSpPr>
          <p:cNvPr id="29" name="TextBox 29"/>
          <p:cNvSpPr txBox="1"/>
          <p:nvPr/>
        </p:nvSpPr>
        <p:spPr>
          <a:xfrm>
            <a:off x="2327552" y="4050734"/>
            <a:ext cx="8219054" cy="533400"/>
          </a:xfrm>
          <a:prstGeom prst="rect">
            <a:avLst/>
          </a:prstGeom>
        </p:spPr>
        <p:txBody>
          <a:bodyPr lIns="0" tIns="0" rIns="0" bIns="0" rtlCol="0" anchor="t">
            <a:spAutoFit/>
          </a:bodyPr>
          <a:lstStyle/>
          <a:p>
            <a:pPr algn="l">
              <a:lnSpc>
                <a:spcPts val="4080"/>
              </a:lnSpc>
              <a:spcBef>
                <a:spcPct val="0"/>
              </a:spcBef>
            </a:pPr>
            <a:r>
              <a:rPr lang="en-US" sz="3400" b="1">
                <a:solidFill>
                  <a:srgbClr val="000000"/>
                </a:solidFill>
                <a:latin typeface="Arimo Bold"/>
                <a:ea typeface="Arimo Bold"/>
                <a:cs typeface="Arimo Bold"/>
                <a:sym typeface="Arimo Bold"/>
              </a:rPr>
              <a:t>Position-wise Feed Forward Networks</a:t>
            </a:r>
          </a:p>
        </p:txBody>
      </p:sp>
      <p:sp>
        <p:nvSpPr>
          <p:cNvPr id="30" name="TextBox 30"/>
          <p:cNvSpPr txBox="1"/>
          <p:nvPr/>
        </p:nvSpPr>
        <p:spPr>
          <a:xfrm>
            <a:off x="1407785" y="5141897"/>
            <a:ext cx="16400265" cy="800100"/>
          </a:xfrm>
          <a:prstGeom prst="rect">
            <a:avLst/>
          </a:prstGeom>
        </p:spPr>
        <p:txBody>
          <a:bodyPr lIns="0" tIns="0" rIns="0" bIns="0" rtlCol="0" anchor="t">
            <a:spAutoFit/>
          </a:bodyPr>
          <a:lstStyle/>
          <a:p>
            <a:pPr algn="l">
              <a:lnSpc>
                <a:spcPts val="3120"/>
              </a:lnSpc>
              <a:spcBef>
                <a:spcPct val="0"/>
              </a:spcBef>
            </a:pPr>
            <a:r>
              <a:rPr lang="en-US" sz="2600" b="1">
                <a:solidFill>
                  <a:srgbClr val="000000"/>
                </a:solidFill>
                <a:latin typeface="Arimo Bold"/>
                <a:ea typeface="Arimo Bold"/>
                <a:cs typeface="Arimo Bold"/>
                <a:sym typeface="Arimo Bold"/>
              </a:rPr>
              <a:t>After attention, each word's representation is passed through a feed-forward network (FFN). This is like an extra layer of "thinking" applied </a:t>
            </a:r>
            <a:r>
              <a:rPr lang="en-US" sz="2600" b="1" u="sng">
                <a:solidFill>
                  <a:srgbClr val="000000"/>
                </a:solidFill>
                <a:latin typeface="Arimo Bold"/>
                <a:ea typeface="Arimo Bold"/>
                <a:cs typeface="Arimo Bold"/>
                <a:sym typeface="Arimo Bold"/>
              </a:rPr>
              <a:t>independently</a:t>
            </a:r>
            <a:r>
              <a:rPr lang="en-US" sz="2600" b="1">
                <a:solidFill>
                  <a:srgbClr val="000000"/>
                </a:solidFill>
                <a:latin typeface="Arimo Bold"/>
                <a:ea typeface="Arimo Bold"/>
                <a:cs typeface="Arimo Bold"/>
                <a:sym typeface="Arimo Bold"/>
              </a:rPr>
              <a:t> to each word</a:t>
            </a:r>
          </a:p>
        </p:txBody>
      </p:sp>
      <p:sp>
        <p:nvSpPr>
          <p:cNvPr id="31" name="TextBox 31"/>
          <p:cNvSpPr txBox="1"/>
          <p:nvPr/>
        </p:nvSpPr>
        <p:spPr>
          <a:xfrm>
            <a:off x="3898643" y="6861710"/>
            <a:ext cx="2874120" cy="1895475"/>
          </a:xfrm>
          <a:prstGeom prst="rect">
            <a:avLst/>
          </a:prstGeom>
        </p:spPr>
        <p:txBody>
          <a:bodyPr lIns="0" tIns="0" rIns="0" bIns="0" rtlCol="0" anchor="t">
            <a:spAutoFit/>
          </a:bodyPr>
          <a:lstStyle/>
          <a:p>
            <a:pPr algn="ctr">
              <a:lnSpc>
                <a:spcPts val="2520"/>
              </a:lnSpc>
              <a:spcBef>
                <a:spcPct val="0"/>
              </a:spcBef>
            </a:pPr>
            <a:r>
              <a:rPr lang="en-US" sz="2100" b="1">
                <a:solidFill>
                  <a:srgbClr val="000000"/>
                </a:solidFill>
                <a:latin typeface="Arimo Bold"/>
                <a:ea typeface="Arimo Bold"/>
                <a:cs typeface="Arimo Bold"/>
                <a:sym typeface="Arimo Bold"/>
              </a:rPr>
              <a:t>How it Works:</a:t>
            </a:r>
          </a:p>
          <a:p>
            <a:pPr algn="ctr">
              <a:lnSpc>
                <a:spcPts val="2520"/>
              </a:lnSpc>
              <a:spcBef>
                <a:spcPct val="0"/>
              </a:spcBef>
            </a:pPr>
            <a:r>
              <a:rPr lang="en-US" sz="2100" b="1">
                <a:solidFill>
                  <a:srgbClr val="000000"/>
                </a:solidFill>
                <a:latin typeface="Arimo Bold"/>
                <a:ea typeface="Arimo Bold"/>
                <a:cs typeface="Arimo Bold"/>
                <a:sym typeface="Arimo Bold"/>
              </a:rPr>
              <a:t>Each word’s vector is transformed through two linear layers with a ReLU activation in</a:t>
            </a:r>
          </a:p>
          <a:p>
            <a:pPr algn="ctr">
              <a:lnSpc>
                <a:spcPts val="2520"/>
              </a:lnSpc>
              <a:spcBef>
                <a:spcPct val="0"/>
              </a:spcBef>
            </a:pPr>
            <a:r>
              <a:rPr lang="en-US" sz="2100" b="1">
                <a:solidFill>
                  <a:srgbClr val="000000"/>
                </a:solidFill>
                <a:latin typeface="Arimo Bold"/>
                <a:ea typeface="Arimo Bold"/>
                <a:cs typeface="Arimo Bold"/>
                <a:sym typeface="Arimo Bold"/>
              </a:rPr>
              <a:t>between</a:t>
            </a:r>
          </a:p>
        </p:txBody>
      </p:sp>
      <p:sp>
        <p:nvSpPr>
          <p:cNvPr id="32" name="TextBox 32"/>
          <p:cNvSpPr txBox="1"/>
          <p:nvPr/>
        </p:nvSpPr>
        <p:spPr>
          <a:xfrm>
            <a:off x="7830024" y="6947435"/>
            <a:ext cx="2570687" cy="1724025"/>
          </a:xfrm>
          <a:prstGeom prst="rect">
            <a:avLst/>
          </a:prstGeom>
        </p:spPr>
        <p:txBody>
          <a:bodyPr lIns="0" tIns="0" rIns="0" bIns="0" rtlCol="0" anchor="t">
            <a:spAutoFit/>
          </a:bodyPr>
          <a:lstStyle/>
          <a:p>
            <a:pPr algn="ctr">
              <a:lnSpc>
                <a:spcPts val="2268"/>
              </a:lnSpc>
              <a:spcBef>
                <a:spcPct val="0"/>
              </a:spcBef>
            </a:pPr>
            <a:r>
              <a:rPr lang="en-US" sz="1890" b="1">
                <a:solidFill>
                  <a:srgbClr val="000000"/>
                </a:solidFill>
                <a:latin typeface="Arimo Bold"/>
                <a:ea typeface="Arimo Bold"/>
                <a:cs typeface="Arimo Bold"/>
                <a:sym typeface="Arimo Bold"/>
              </a:rPr>
              <a:t>Why it Matters:</a:t>
            </a:r>
          </a:p>
          <a:p>
            <a:pPr algn="ctr">
              <a:lnSpc>
                <a:spcPts val="2268"/>
              </a:lnSpc>
              <a:spcBef>
                <a:spcPct val="0"/>
              </a:spcBef>
            </a:pPr>
            <a:r>
              <a:rPr lang="en-US" sz="1890" b="1">
                <a:solidFill>
                  <a:srgbClr val="000000"/>
                </a:solidFill>
                <a:latin typeface="Arimo Bold"/>
                <a:ea typeface="Arimo Bold"/>
                <a:cs typeface="Arimo Bold"/>
                <a:sym typeface="Arimo Bold"/>
              </a:rPr>
              <a:t>Attention looks at relationships between words, while FFN helps refine individual word meanings.</a:t>
            </a:r>
          </a:p>
        </p:txBody>
      </p:sp>
    </p:spTree>
    <p:extLst>
      <p:ext uri="{BB962C8B-B14F-4D97-AF65-F5344CB8AC3E}">
        <p14:creationId xmlns:p14="http://schemas.microsoft.com/office/powerpoint/2010/main" val="320601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407785" y="4767430"/>
            <a:ext cx="16400265" cy="1929003"/>
          </a:xfrm>
          <a:prstGeom prst="rect">
            <a:avLst/>
          </a:prstGeom>
        </p:spPr>
        <p:txBody>
          <a:bodyPr lIns="0" tIns="0" rIns="0" bIns="0" rtlCol="0" anchor="t">
            <a:spAutoFit/>
          </a:bodyPr>
          <a:lstStyle/>
          <a:p>
            <a:pPr algn="l">
              <a:lnSpc>
                <a:spcPts val="3480"/>
              </a:lnSpc>
              <a:spcBef>
                <a:spcPct val="0"/>
              </a:spcBef>
            </a:pPr>
            <a:r>
              <a:rPr lang="en-US" sz="2900" b="1">
                <a:solidFill>
                  <a:srgbClr val="333336"/>
                </a:solidFill>
                <a:latin typeface="Arimo Bold"/>
                <a:ea typeface="Arimo Bold"/>
                <a:cs typeface="Arimo Bold"/>
                <a:sym typeface="Arimo Bold"/>
              </a:rPr>
              <a:t>Softmax:</a:t>
            </a:r>
          </a:p>
          <a:p>
            <a:pPr marL="626111" lvl="1" indent="-313055" algn="l">
              <a:lnSpc>
                <a:spcPts val="4002"/>
              </a:lnSpc>
              <a:buFont typeface="Arial"/>
              <a:buChar char="•"/>
            </a:pPr>
            <a:r>
              <a:rPr lang="en-US" sz="2900" b="1">
                <a:solidFill>
                  <a:srgbClr val="333336"/>
                </a:solidFill>
                <a:latin typeface="Arimo Bold"/>
                <a:ea typeface="Arimo Bold"/>
                <a:cs typeface="Arimo Bold"/>
                <a:sym typeface="Arimo Bold"/>
              </a:rPr>
              <a:t>At the final step, converts the model's output into probabilities for each word in the vocabulary.</a:t>
            </a:r>
          </a:p>
          <a:p>
            <a:pPr marL="626111" lvl="1" indent="-313055" algn="l">
              <a:lnSpc>
                <a:spcPts val="4002"/>
              </a:lnSpc>
              <a:buFont typeface="Arial"/>
              <a:buChar char="•"/>
            </a:pPr>
            <a:r>
              <a:rPr lang="en-US" sz="2900" b="1">
                <a:solidFill>
                  <a:srgbClr val="333336"/>
                </a:solidFill>
                <a:latin typeface="Arimo Bold"/>
                <a:ea typeface="Arimo Bold"/>
                <a:cs typeface="Arimo Bold"/>
                <a:sym typeface="Arimo Bold"/>
              </a:rPr>
              <a:t>The word with the highest probability is selected as the next word in the sequence</a:t>
            </a:r>
          </a:p>
        </p:txBody>
      </p:sp>
      <p:sp>
        <p:nvSpPr>
          <p:cNvPr id="25" name="TextBox 25"/>
          <p:cNvSpPr txBox="1"/>
          <p:nvPr/>
        </p:nvSpPr>
        <p:spPr>
          <a:xfrm>
            <a:off x="2594467" y="912915"/>
            <a:ext cx="7359216" cy="1252067"/>
          </a:xfrm>
          <a:prstGeom prst="rect">
            <a:avLst/>
          </a:prstGeom>
        </p:spPr>
        <p:txBody>
          <a:bodyPr lIns="0" tIns="0" rIns="0" bIns="0" rtlCol="0" anchor="t">
            <a:spAutoFit/>
          </a:bodyPr>
          <a:lstStyle/>
          <a:p>
            <a:pPr algn="l">
              <a:lnSpc>
                <a:spcPts val="4345"/>
              </a:lnSpc>
            </a:pPr>
            <a:r>
              <a:rPr lang="en-US" sz="3620" b="1">
                <a:solidFill>
                  <a:srgbClr val="333336"/>
                </a:solidFill>
                <a:latin typeface="Arimo Bold"/>
                <a:ea typeface="Arimo Bold"/>
                <a:cs typeface="Arimo Bold"/>
                <a:sym typeface="Arimo Bold"/>
              </a:rPr>
              <a:t>Embeddings And Softmax :</a:t>
            </a:r>
          </a:p>
          <a:p>
            <a:pPr algn="l">
              <a:lnSpc>
                <a:spcPts val="5337"/>
              </a:lnSpc>
            </a:pPr>
            <a:endParaRPr lang="en-US" sz="3620" b="1">
              <a:solidFill>
                <a:srgbClr val="333336"/>
              </a:solidFill>
              <a:latin typeface="Arimo Bold"/>
              <a:ea typeface="Arimo Bold"/>
              <a:cs typeface="Arimo Bold"/>
              <a:sym typeface="Arimo Bold"/>
            </a:endParaRPr>
          </a:p>
        </p:txBody>
      </p:sp>
      <p:sp>
        <p:nvSpPr>
          <p:cNvPr id="26" name="TextBox 26"/>
          <p:cNvSpPr txBox="1"/>
          <p:nvPr/>
        </p:nvSpPr>
        <p:spPr>
          <a:xfrm>
            <a:off x="1416973" y="1964206"/>
            <a:ext cx="16400265" cy="2468242"/>
          </a:xfrm>
          <a:prstGeom prst="rect">
            <a:avLst/>
          </a:prstGeom>
        </p:spPr>
        <p:txBody>
          <a:bodyPr lIns="0" tIns="0" rIns="0" bIns="0" rtlCol="0" anchor="t">
            <a:spAutoFit/>
          </a:bodyPr>
          <a:lstStyle/>
          <a:p>
            <a:pPr algn="l">
              <a:lnSpc>
                <a:spcPts val="3480"/>
              </a:lnSpc>
              <a:spcBef>
                <a:spcPct val="0"/>
              </a:spcBef>
            </a:pPr>
            <a:r>
              <a:rPr lang="en-US" sz="2900" b="1">
                <a:solidFill>
                  <a:srgbClr val="333336"/>
                </a:solidFill>
                <a:latin typeface="Arimo Bold"/>
                <a:ea typeface="Arimo Bold"/>
                <a:cs typeface="Arimo Bold"/>
                <a:sym typeface="Arimo Bold"/>
              </a:rPr>
              <a:t>Embeddings:</a:t>
            </a:r>
          </a:p>
          <a:p>
            <a:pPr marL="626167" lvl="1" indent="-313084" algn="l">
              <a:lnSpc>
                <a:spcPts val="4060"/>
              </a:lnSpc>
              <a:buFont typeface="Arial"/>
              <a:buChar char="•"/>
            </a:pPr>
            <a:r>
              <a:rPr lang="en-US" sz="2900" b="1">
                <a:solidFill>
                  <a:srgbClr val="333336"/>
                </a:solidFill>
                <a:latin typeface="Arimo Bold"/>
                <a:ea typeface="Arimo Bold"/>
                <a:cs typeface="Arimo Bold"/>
                <a:sym typeface="Arimo Bold"/>
              </a:rPr>
              <a:t>Converts words into numerical vectors (e.g., "cat" → [0.1, 0.5, -0.3]) so the model can process them.</a:t>
            </a:r>
          </a:p>
          <a:p>
            <a:pPr marL="626167" lvl="1" indent="-313084" algn="l">
              <a:lnSpc>
                <a:spcPts val="4060"/>
              </a:lnSpc>
              <a:buFont typeface="Arial"/>
              <a:buChar char="•"/>
            </a:pPr>
            <a:r>
              <a:rPr lang="en-US" sz="2900" b="1">
                <a:solidFill>
                  <a:srgbClr val="333336"/>
                </a:solidFill>
                <a:latin typeface="Arimo Bold"/>
                <a:ea typeface="Arimo Bold"/>
                <a:cs typeface="Arimo Bold"/>
                <a:sym typeface="Arimo Bold"/>
              </a:rPr>
              <a:t>Words with similar meanings have similar vector representations, helping the model understand relationships</a:t>
            </a:r>
          </a:p>
        </p:txBody>
      </p:sp>
      <p:sp>
        <p:nvSpPr>
          <p:cNvPr id="27" name="TextBox 27"/>
          <p:cNvSpPr txBox="1"/>
          <p:nvPr/>
        </p:nvSpPr>
        <p:spPr>
          <a:xfrm>
            <a:off x="1704884" y="7052210"/>
            <a:ext cx="16583116" cy="2638425"/>
          </a:xfrm>
          <a:prstGeom prst="rect">
            <a:avLst/>
          </a:prstGeom>
        </p:spPr>
        <p:txBody>
          <a:bodyPr lIns="0" tIns="0" rIns="0" bIns="0" rtlCol="0" anchor="t">
            <a:spAutoFit/>
          </a:bodyPr>
          <a:lstStyle/>
          <a:p>
            <a:pPr algn="l">
              <a:lnSpc>
                <a:spcPts val="3480"/>
              </a:lnSpc>
              <a:spcBef>
                <a:spcPct val="0"/>
              </a:spcBef>
            </a:pPr>
            <a:r>
              <a:rPr lang="en-US" sz="2900" b="1">
                <a:solidFill>
                  <a:srgbClr val="333336"/>
                </a:solidFill>
                <a:latin typeface="Arimo Bold"/>
                <a:ea typeface="Arimo Bold"/>
                <a:cs typeface="Arimo Bold"/>
                <a:sym typeface="Arimo Bold"/>
              </a:rPr>
              <a:t>Example:</a:t>
            </a:r>
          </a:p>
          <a:p>
            <a:pPr algn="l">
              <a:lnSpc>
                <a:spcPts val="3480"/>
              </a:lnSpc>
              <a:spcBef>
                <a:spcPct val="0"/>
              </a:spcBef>
            </a:pPr>
            <a:r>
              <a:rPr lang="en-US" sz="2900" b="1">
                <a:solidFill>
                  <a:srgbClr val="333336"/>
                </a:solidFill>
                <a:latin typeface="Arimo Bold"/>
                <a:ea typeface="Arimo Bold"/>
                <a:cs typeface="Arimo Bold"/>
                <a:sym typeface="Arimo Bold"/>
              </a:rPr>
              <a:t>For the sentence "I love cats":</a:t>
            </a:r>
          </a:p>
          <a:p>
            <a:pPr marL="626111" lvl="1" indent="-313055" algn="l">
              <a:lnSpc>
                <a:spcPts val="3480"/>
              </a:lnSpc>
              <a:spcBef>
                <a:spcPct val="0"/>
              </a:spcBef>
              <a:buFont typeface="Arial"/>
              <a:buChar char="•"/>
            </a:pPr>
            <a:r>
              <a:rPr lang="en-US" sz="2900" b="1">
                <a:solidFill>
                  <a:srgbClr val="333336"/>
                </a:solidFill>
                <a:latin typeface="Arimo Bold"/>
                <a:ea typeface="Arimo Bold"/>
                <a:cs typeface="Arimo Bold"/>
                <a:sym typeface="Arimo Bold"/>
              </a:rPr>
              <a:t>Embedding turns "I," "love," and "cats" into vectors.</a:t>
            </a:r>
          </a:p>
          <a:p>
            <a:pPr marL="626111" lvl="1" indent="-313055" algn="l">
              <a:lnSpc>
                <a:spcPts val="3480"/>
              </a:lnSpc>
              <a:spcBef>
                <a:spcPct val="0"/>
              </a:spcBef>
              <a:buFont typeface="Arial"/>
              <a:buChar char="•"/>
            </a:pPr>
            <a:r>
              <a:rPr lang="en-US" sz="2900" b="1">
                <a:solidFill>
                  <a:srgbClr val="333336"/>
                </a:solidFill>
                <a:latin typeface="Arimo Bold"/>
                <a:ea typeface="Arimo Bold"/>
                <a:cs typeface="Arimo Bold"/>
                <a:sym typeface="Arimo Bold"/>
              </a:rPr>
              <a:t>Softmax ensures the model generates "</a:t>
            </a:r>
            <a:r>
              <a:rPr lang="ar-EG" sz="2900" b="1">
                <a:solidFill>
                  <a:srgbClr val="333336"/>
                </a:solidFill>
                <a:latin typeface="Arimo Bold"/>
                <a:ea typeface="Arimo Bold"/>
                <a:cs typeface="Arimo Bold"/>
                <a:sym typeface="Arimo Bold"/>
                <a:rtl/>
              </a:rPr>
              <a:t>أنا أحب القطط</a:t>
            </a:r>
            <a:r>
              <a:rPr lang="en-US" sz="2900" b="1">
                <a:solidFill>
                  <a:srgbClr val="333336"/>
                </a:solidFill>
                <a:latin typeface="Arimo Bold"/>
                <a:ea typeface="Arimo Bold"/>
                <a:cs typeface="Arimo Bold"/>
                <a:sym typeface="Arimo Bold"/>
              </a:rPr>
              <a:t>" by assigning the highest probabilities</a:t>
            </a:r>
          </a:p>
          <a:p>
            <a:pPr algn="l">
              <a:lnSpc>
                <a:spcPts val="3480"/>
              </a:lnSpc>
              <a:spcBef>
                <a:spcPct val="0"/>
              </a:spcBef>
            </a:pPr>
            <a:r>
              <a:rPr lang="en-US" sz="2900" b="1">
                <a:solidFill>
                  <a:srgbClr val="333336"/>
                </a:solidFill>
                <a:latin typeface="Arimo Bold"/>
                <a:ea typeface="Arimo Bold"/>
                <a:cs typeface="Arimo Bold"/>
                <a:sym typeface="Arimo Bold"/>
              </a:rPr>
              <a:t>to "</a:t>
            </a:r>
            <a:r>
              <a:rPr lang="ar-EG" sz="2900" b="1">
                <a:solidFill>
                  <a:srgbClr val="333336"/>
                </a:solidFill>
                <a:latin typeface="Arimo Bold"/>
                <a:ea typeface="Arimo Bold"/>
                <a:cs typeface="Arimo Bold"/>
                <a:sym typeface="Arimo Bold"/>
                <a:rtl/>
              </a:rPr>
              <a:t>أنا," "أحب</a:t>
            </a:r>
            <a:r>
              <a:rPr lang="en-US" sz="2900" b="1">
                <a:solidFill>
                  <a:srgbClr val="333336"/>
                </a:solidFill>
                <a:latin typeface="Arimo Bold"/>
                <a:ea typeface="Arimo Bold"/>
                <a:cs typeface="Arimo Bold"/>
                <a:sym typeface="Arimo Bold"/>
              </a:rPr>
              <a:t>," and "</a:t>
            </a:r>
            <a:r>
              <a:rPr lang="ar-EG" sz="2900" b="1">
                <a:solidFill>
                  <a:srgbClr val="333336"/>
                </a:solidFill>
                <a:latin typeface="Arimo Bold"/>
                <a:ea typeface="Arimo Bold"/>
                <a:cs typeface="Arimo Bold"/>
                <a:sym typeface="Arimo Bold"/>
                <a:rtl/>
              </a:rPr>
              <a:t>القطط</a:t>
            </a:r>
            <a:r>
              <a:rPr lang="en-US" sz="2900" b="1">
                <a:solidFill>
                  <a:srgbClr val="333336"/>
                </a:solidFill>
                <a:latin typeface="Arimo Bold"/>
                <a:ea typeface="Arimo Bold"/>
                <a:cs typeface="Arimo Bold"/>
                <a:sym typeface="Arimo Bold"/>
              </a:rPr>
              <a:t>" sequentially.</a:t>
            </a:r>
          </a:p>
        </p:txBody>
      </p:sp>
    </p:spTree>
    <p:extLst>
      <p:ext uri="{BB962C8B-B14F-4D97-AF65-F5344CB8AC3E}">
        <p14:creationId xmlns:p14="http://schemas.microsoft.com/office/powerpoint/2010/main" val="188413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00" y="7506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6635401" y="922439"/>
            <a:ext cx="7983829" cy="2156740"/>
          </a:xfrm>
          <a:prstGeom prst="rect">
            <a:avLst/>
          </a:prstGeom>
        </p:spPr>
        <p:txBody>
          <a:bodyPr lIns="0" tIns="0" rIns="0" bIns="0" rtlCol="0" anchor="t">
            <a:spAutoFit/>
          </a:bodyPr>
          <a:lstStyle/>
          <a:p>
            <a:pPr algn="l">
              <a:lnSpc>
                <a:spcPts val="7443"/>
              </a:lnSpc>
            </a:pPr>
            <a:r>
              <a:rPr lang="en-US" sz="6202" b="1">
                <a:solidFill>
                  <a:srgbClr val="333336"/>
                </a:solidFill>
                <a:latin typeface="Arimo Bold"/>
                <a:ea typeface="Arimo Bold"/>
                <a:cs typeface="Arimo Bold"/>
                <a:sym typeface="Arimo Bold"/>
              </a:rPr>
              <a:t>Introduction</a:t>
            </a:r>
          </a:p>
          <a:p>
            <a:pPr algn="l">
              <a:lnSpc>
                <a:spcPts val="9473"/>
              </a:lnSpc>
            </a:pPr>
            <a:endParaRPr lang="en-US" sz="6202" b="1">
              <a:solidFill>
                <a:srgbClr val="333336"/>
              </a:solidFill>
              <a:latin typeface="Arimo Bold"/>
              <a:ea typeface="Arimo Bold"/>
              <a:cs typeface="Arimo Bold"/>
              <a:sym typeface="Arimo Bold"/>
            </a:endParaRPr>
          </a:p>
        </p:txBody>
      </p:sp>
      <p:sp>
        <p:nvSpPr>
          <p:cNvPr id="25" name="Freeform 25"/>
          <p:cNvSpPr/>
          <p:nvPr/>
        </p:nvSpPr>
        <p:spPr>
          <a:xfrm>
            <a:off x="1440023" y="8267400"/>
            <a:ext cx="1102245" cy="1318438"/>
          </a:xfrm>
          <a:custGeom>
            <a:avLst/>
            <a:gdLst/>
            <a:ahLst/>
            <a:cxnLst/>
            <a:rect l="l" t="t" r="r" b="b"/>
            <a:pathLst>
              <a:path w="1102245" h="1318438">
                <a:moveTo>
                  <a:pt x="0" y="0"/>
                </a:moveTo>
                <a:lnTo>
                  <a:pt x="1102245" y="0"/>
                </a:lnTo>
                <a:lnTo>
                  <a:pt x="1102245" y="1318438"/>
                </a:lnTo>
                <a:lnTo>
                  <a:pt x="0" y="13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2020674" y="2544635"/>
            <a:ext cx="14246652" cy="3219519"/>
          </a:xfrm>
          <a:prstGeom prst="rect">
            <a:avLst/>
          </a:prstGeom>
        </p:spPr>
        <p:txBody>
          <a:bodyPr lIns="0" tIns="0" rIns="0" bIns="0" rtlCol="0" anchor="t">
            <a:spAutoFit/>
          </a:bodyPr>
          <a:lstStyle/>
          <a:p>
            <a:pPr algn="just">
              <a:lnSpc>
                <a:spcPts val="4934"/>
              </a:lnSpc>
            </a:pPr>
            <a:r>
              <a:rPr lang="en-US" sz="3549" b="1" dirty="0">
                <a:solidFill>
                  <a:srgbClr val="000000"/>
                </a:solidFill>
                <a:latin typeface="Rachana Bold"/>
                <a:ea typeface="Rachana Bold"/>
                <a:cs typeface="Rachana Bold"/>
                <a:sym typeface="Rachana Bold"/>
              </a:rPr>
              <a:t>Recurrent Neural Networks (RNNs), including advanced types like LSTM and GRU, have been foundational in sequence tasks like language modeling and translation. However, their sequential nature limits parallel processing, slowing training on longer sequences. To overcome this, attention mechanisms emerged, enabling models to capture relationships in sequences more flexibly. </a:t>
            </a:r>
          </a:p>
        </p:txBody>
      </p:sp>
      <p:sp>
        <p:nvSpPr>
          <p:cNvPr id="27" name="TextBox 27"/>
          <p:cNvSpPr txBox="1"/>
          <p:nvPr/>
        </p:nvSpPr>
        <p:spPr>
          <a:xfrm>
            <a:off x="1991145" y="6138980"/>
            <a:ext cx="14246652" cy="2543244"/>
          </a:xfrm>
          <a:prstGeom prst="rect">
            <a:avLst/>
          </a:prstGeom>
        </p:spPr>
        <p:txBody>
          <a:bodyPr lIns="0" tIns="0" rIns="0" bIns="0" rtlCol="0" anchor="t">
            <a:spAutoFit/>
          </a:bodyPr>
          <a:lstStyle/>
          <a:p>
            <a:pPr algn="just">
              <a:lnSpc>
                <a:spcPts val="4934"/>
              </a:lnSpc>
            </a:pPr>
            <a:r>
              <a:rPr lang="en-US" sz="3549" b="1" dirty="0">
                <a:solidFill>
                  <a:srgbClr val="000000"/>
                </a:solidFill>
                <a:latin typeface="Rachana Bold"/>
                <a:ea typeface="Rachana Bold"/>
                <a:cs typeface="Rachana Bold"/>
                <a:sym typeface="Rachana Bold"/>
              </a:rPr>
              <a:t>Building on this, the Transformer model uses only attention mechanisms, achieving faster and more efficient processing with improved translation quality, setting a new standard in sequence modeling.</a:t>
            </a:r>
          </a:p>
          <a:p>
            <a:pPr algn="just">
              <a:lnSpc>
                <a:spcPts val="4934"/>
              </a:lnSpc>
            </a:pPr>
            <a:endParaRPr lang="en-US" sz="3549" b="1" dirty="0">
              <a:solidFill>
                <a:srgbClr val="000000"/>
              </a:solidFill>
              <a:latin typeface="Rachana Bold"/>
              <a:ea typeface="Rachana Bold"/>
              <a:cs typeface="Rachana Bold"/>
              <a:sym typeface="Rachana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698655" y="1583759"/>
            <a:ext cx="15545968" cy="2200275"/>
          </a:xfrm>
          <a:prstGeom prst="rect">
            <a:avLst/>
          </a:prstGeom>
        </p:spPr>
        <p:txBody>
          <a:bodyPr lIns="0" tIns="0" rIns="0" bIns="0" rtlCol="0" anchor="t">
            <a:spAutoFit/>
          </a:bodyPr>
          <a:lstStyle/>
          <a:p>
            <a:pPr algn="just">
              <a:lnSpc>
                <a:spcPts val="3480"/>
              </a:lnSpc>
            </a:pPr>
            <a:r>
              <a:rPr lang="en-US" sz="2900" b="1">
                <a:solidFill>
                  <a:srgbClr val="333336"/>
                </a:solidFill>
                <a:latin typeface="Arimo Bold"/>
                <a:ea typeface="Arimo Bold"/>
                <a:cs typeface="Arimo Bold"/>
                <a:sym typeface="Arimo Bold"/>
              </a:rPr>
              <a:t> The table compares different embedding configurations in the Transformer. It shows that sinusoidal positional encoding is as effective as learned embeddings, achieving high BLEU scores efficiently. This demonstrates the model's ability to balance simplicity and performance</a:t>
            </a:r>
          </a:p>
          <a:p>
            <a:pPr algn="l">
              <a:lnSpc>
                <a:spcPts val="3480"/>
              </a:lnSpc>
            </a:pPr>
            <a:endParaRPr lang="en-US" sz="2900" b="1">
              <a:solidFill>
                <a:srgbClr val="333336"/>
              </a:solidFill>
              <a:latin typeface="Arimo Bold"/>
              <a:ea typeface="Arimo Bold"/>
              <a:cs typeface="Arimo Bold"/>
              <a:sym typeface="Arimo Bold"/>
            </a:endParaRPr>
          </a:p>
        </p:txBody>
      </p:sp>
      <p:sp>
        <p:nvSpPr>
          <p:cNvPr id="25" name="Freeform 25"/>
          <p:cNvSpPr/>
          <p:nvPr/>
        </p:nvSpPr>
        <p:spPr>
          <a:xfrm>
            <a:off x="2016764" y="4069784"/>
            <a:ext cx="14909750" cy="3391968"/>
          </a:xfrm>
          <a:custGeom>
            <a:avLst/>
            <a:gdLst/>
            <a:ahLst/>
            <a:cxnLst/>
            <a:rect l="l" t="t" r="r" b="b"/>
            <a:pathLst>
              <a:path w="14909750" h="3391968">
                <a:moveTo>
                  <a:pt x="0" y="0"/>
                </a:moveTo>
                <a:lnTo>
                  <a:pt x="14909750" y="0"/>
                </a:lnTo>
                <a:lnTo>
                  <a:pt x="14909750" y="3391968"/>
                </a:lnTo>
                <a:lnTo>
                  <a:pt x="0" y="3391968"/>
                </a:lnTo>
                <a:lnTo>
                  <a:pt x="0" y="0"/>
                </a:lnTo>
                <a:close/>
              </a:path>
            </a:pathLst>
          </a:custGeom>
          <a:blipFill>
            <a:blip r:embed="rId6"/>
            <a:stretch>
              <a:fillRect/>
            </a:stretch>
          </a:blipFill>
        </p:spPr>
      </p:sp>
    </p:spTree>
    <p:extLst>
      <p:ext uri="{BB962C8B-B14F-4D97-AF65-F5344CB8AC3E}">
        <p14:creationId xmlns:p14="http://schemas.microsoft.com/office/powerpoint/2010/main" val="409592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227060" y="1871529"/>
            <a:ext cx="594374" cy="617293"/>
          </a:xfrm>
          <a:custGeom>
            <a:avLst/>
            <a:gdLst/>
            <a:ahLst/>
            <a:cxnLst/>
            <a:rect l="l" t="t" r="r" b="b"/>
            <a:pathLst>
              <a:path w="594374" h="617293">
                <a:moveTo>
                  <a:pt x="0" y="0"/>
                </a:moveTo>
                <a:lnTo>
                  <a:pt x="594375" y="0"/>
                </a:lnTo>
                <a:lnTo>
                  <a:pt x="594375" y="617293"/>
                </a:lnTo>
                <a:lnTo>
                  <a:pt x="0" y="6172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6171678" y="5705643"/>
            <a:ext cx="6000471" cy="3867031"/>
          </a:xfrm>
          <a:custGeom>
            <a:avLst/>
            <a:gdLst/>
            <a:ahLst/>
            <a:cxnLst/>
            <a:rect l="l" t="t" r="r" b="b"/>
            <a:pathLst>
              <a:path w="6000471" h="3867031">
                <a:moveTo>
                  <a:pt x="0" y="0"/>
                </a:moveTo>
                <a:lnTo>
                  <a:pt x="6000471" y="0"/>
                </a:lnTo>
                <a:lnTo>
                  <a:pt x="6000471" y="3867031"/>
                </a:lnTo>
                <a:lnTo>
                  <a:pt x="0" y="3867031"/>
                </a:lnTo>
                <a:lnTo>
                  <a:pt x="0" y="0"/>
                </a:lnTo>
                <a:close/>
              </a:path>
            </a:pathLst>
          </a:custGeom>
          <a:blipFill>
            <a:blip r:embed="rId8"/>
            <a:stretch>
              <a:fillRect t="-10052" b="-14277"/>
            </a:stretch>
          </a:blipFill>
        </p:spPr>
      </p:sp>
      <p:sp>
        <p:nvSpPr>
          <p:cNvPr id="26" name="Freeform 26"/>
          <p:cNvSpPr/>
          <p:nvPr/>
        </p:nvSpPr>
        <p:spPr>
          <a:xfrm>
            <a:off x="1461759" y="5925209"/>
            <a:ext cx="4668188" cy="1155376"/>
          </a:xfrm>
          <a:custGeom>
            <a:avLst/>
            <a:gdLst/>
            <a:ahLst/>
            <a:cxnLst/>
            <a:rect l="l" t="t" r="r" b="b"/>
            <a:pathLst>
              <a:path w="4668188" h="1155376">
                <a:moveTo>
                  <a:pt x="0" y="0"/>
                </a:moveTo>
                <a:lnTo>
                  <a:pt x="4668188" y="0"/>
                </a:lnTo>
                <a:lnTo>
                  <a:pt x="4668188" y="1155376"/>
                </a:lnTo>
                <a:lnTo>
                  <a:pt x="0" y="1155376"/>
                </a:lnTo>
                <a:lnTo>
                  <a:pt x="0" y="0"/>
                </a:lnTo>
                <a:close/>
              </a:path>
            </a:pathLst>
          </a:custGeom>
          <a:blipFill>
            <a:blip r:embed="rId9"/>
            <a:stretch>
              <a:fillRect/>
            </a:stretch>
          </a:blipFill>
        </p:spPr>
      </p:sp>
      <p:sp>
        <p:nvSpPr>
          <p:cNvPr id="27" name="Freeform 27"/>
          <p:cNvSpPr/>
          <p:nvPr/>
        </p:nvSpPr>
        <p:spPr>
          <a:xfrm>
            <a:off x="12764930" y="5619901"/>
            <a:ext cx="4828758" cy="3867031"/>
          </a:xfrm>
          <a:custGeom>
            <a:avLst/>
            <a:gdLst/>
            <a:ahLst/>
            <a:cxnLst/>
            <a:rect l="l" t="t" r="r" b="b"/>
            <a:pathLst>
              <a:path w="4828758" h="3867031">
                <a:moveTo>
                  <a:pt x="0" y="0"/>
                </a:moveTo>
                <a:lnTo>
                  <a:pt x="4828758" y="0"/>
                </a:lnTo>
                <a:lnTo>
                  <a:pt x="4828758" y="3867030"/>
                </a:lnTo>
                <a:lnTo>
                  <a:pt x="0" y="3867030"/>
                </a:lnTo>
                <a:lnTo>
                  <a:pt x="0" y="0"/>
                </a:lnTo>
                <a:close/>
              </a:path>
            </a:pathLst>
          </a:custGeom>
          <a:blipFill>
            <a:blip r:embed="rId8"/>
            <a:stretch>
              <a:fillRect/>
            </a:stretch>
          </a:blipFill>
        </p:spPr>
      </p:sp>
      <p:sp>
        <p:nvSpPr>
          <p:cNvPr id="28" name="Freeform 28"/>
          <p:cNvSpPr/>
          <p:nvPr/>
        </p:nvSpPr>
        <p:spPr>
          <a:xfrm rot="-1017320">
            <a:off x="3814834" y="7193091"/>
            <a:ext cx="2602178" cy="1424406"/>
          </a:xfrm>
          <a:custGeom>
            <a:avLst/>
            <a:gdLst/>
            <a:ahLst/>
            <a:cxnLst/>
            <a:rect l="l" t="t" r="r" b="b"/>
            <a:pathLst>
              <a:path w="2602178" h="1424406">
                <a:moveTo>
                  <a:pt x="0" y="0"/>
                </a:moveTo>
                <a:lnTo>
                  <a:pt x="2602178" y="0"/>
                </a:lnTo>
                <a:lnTo>
                  <a:pt x="2602178" y="1424406"/>
                </a:lnTo>
                <a:lnTo>
                  <a:pt x="0" y="14244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2594467" y="922440"/>
            <a:ext cx="7070959" cy="1257736"/>
          </a:xfrm>
          <a:prstGeom prst="rect">
            <a:avLst/>
          </a:prstGeom>
        </p:spPr>
        <p:txBody>
          <a:bodyPr lIns="0" tIns="0" rIns="0" bIns="0" rtlCol="0" anchor="t">
            <a:spAutoFit/>
          </a:bodyPr>
          <a:lstStyle/>
          <a:p>
            <a:pPr algn="l">
              <a:lnSpc>
                <a:spcPts val="4174"/>
              </a:lnSpc>
            </a:pPr>
            <a:r>
              <a:rPr lang="en-US" sz="3479" b="1">
                <a:solidFill>
                  <a:srgbClr val="333336"/>
                </a:solidFill>
                <a:latin typeface="Arimo Bold"/>
                <a:ea typeface="Arimo Bold"/>
                <a:cs typeface="Arimo Bold"/>
                <a:sym typeface="Arimo Bold"/>
              </a:rPr>
              <a:t>Positional Encoding :</a:t>
            </a:r>
          </a:p>
          <a:p>
            <a:pPr algn="l">
              <a:lnSpc>
                <a:spcPts val="5625"/>
              </a:lnSpc>
            </a:pPr>
            <a:endParaRPr lang="en-US" sz="3479" b="1">
              <a:solidFill>
                <a:srgbClr val="333336"/>
              </a:solidFill>
              <a:latin typeface="Arimo Bold"/>
              <a:ea typeface="Arimo Bold"/>
              <a:cs typeface="Arimo Bold"/>
              <a:sym typeface="Arimo Bold"/>
            </a:endParaRPr>
          </a:p>
        </p:txBody>
      </p:sp>
      <p:sp>
        <p:nvSpPr>
          <p:cNvPr id="30" name="TextBox 30"/>
          <p:cNvSpPr txBox="1"/>
          <p:nvPr/>
        </p:nvSpPr>
        <p:spPr>
          <a:xfrm>
            <a:off x="1934045" y="1897531"/>
            <a:ext cx="15462762" cy="3722369"/>
          </a:xfrm>
          <a:prstGeom prst="rect">
            <a:avLst/>
          </a:prstGeom>
        </p:spPr>
        <p:txBody>
          <a:bodyPr lIns="0" tIns="0" rIns="0" bIns="0" rtlCol="0" anchor="t">
            <a:spAutoFit/>
          </a:bodyPr>
          <a:lstStyle/>
          <a:p>
            <a:pPr algn="l">
              <a:lnSpc>
                <a:spcPts val="3720"/>
              </a:lnSpc>
            </a:pPr>
            <a:r>
              <a:rPr lang="en-US" sz="2400" b="1">
                <a:solidFill>
                  <a:srgbClr val="333336"/>
                </a:solidFill>
                <a:latin typeface="Arimo Bold"/>
                <a:ea typeface="Arimo Bold"/>
                <a:cs typeface="Arimo Bold"/>
                <a:sym typeface="Arimo Bold"/>
              </a:rPr>
              <a:t>The Problem:</a:t>
            </a:r>
          </a:p>
          <a:p>
            <a:pPr algn="l">
              <a:lnSpc>
                <a:spcPts val="3720"/>
              </a:lnSpc>
            </a:pPr>
            <a:r>
              <a:rPr lang="en-US" sz="2400" b="1">
                <a:solidFill>
                  <a:srgbClr val="333336"/>
                </a:solidFill>
                <a:latin typeface="Arimo Bold"/>
                <a:ea typeface="Arimo Bold"/>
                <a:cs typeface="Arimo Bold"/>
                <a:sym typeface="Arimo Bold"/>
              </a:rPr>
              <a:t>Transformers lack a natural mechanism to understand word order, unlike RNNs. Without positional encoding, the model wouldn't differentiate between:</a:t>
            </a:r>
          </a:p>
          <a:p>
            <a:pPr marL="518163" lvl="1" indent="-259082" algn="l">
              <a:lnSpc>
                <a:spcPts val="3720"/>
              </a:lnSpc>
              <a:buFont typeface="Arial"/>
              <a:buChar char="•"/>
            </a:pPr>
            <a:r>
              <a:rPr lang="en-US" sz="2400" b="1">
                <a:solidFill>
                  <a:srgbClr val="333336"/>
                </a:solidFill>
                <a:latin typeface="Arimo Bold"/>
                <a:ea typeface="Arimo Bold"/>
                <a:cs typeface="Arimo Bold"/>
                <a:sym typeface="Arimo Bold"/>
              </a:rPr>
              <a:t>"The cat sat on the mat."</a:t>
            </a:r>
          </a:p>
          <a:p>
            <a:pPr marL="518163" lvl="1" indent="-259082" algn="l">
              <a:lnSpc>
                <a:spcPts val="3720"/>
              </a:lnSpc>
              <a:buFont typeface="Arial"/>
              <a:buChar char="•"/>
            </a:pPr>
            <a:r>
              <a:rPr lang="en-US" sz="2400" b="1">
                <a:solidFill>
                  <a:srgbClr val="333336"/>
                </a:solidFill>
                <a:latin typeface="Arimo Bold"/>
                <a:ea typeface="Arimo Bold"/>
                <a:cs typeface="Arimo Bold"/>
                <a:sym typeface="Arimo Bold"/>
              </a:rPr>
              <a:t> "The mat sat on the cat."</a:t>
            </a:r>
          </a:p>
          <a:p>
            <a:pPr marL="518163" lvl="1" indent="-259082" algn="l">
              <a:lnSpc>
                <a:spcPts val="3720"/>
              </a:lnSpc>
              <a:buFont typeface="Arial"/>
              <a:buChar char="•"/>
            </a:pPr>
            <a:r>
              <a:rPr lang="en-US" sz="2400" b="1">
                <a:solidFill>
                  <a:srgbClr val="333336"/>
                </a:solidFill>
                <a:latin typeface="Arimo Bold"/>
                <a:ea typeface="Arimo Bold"/>
                <a:cs typeface="Arimo Bold"/>
                <a:sym typeface="Arimo Bold"/>
              </a:rPr>
              <a:t> The Solution: Positional Encoding</a:t>
            </a:r>
          </a:p>
          <a:p>
            <a:pPr marL="518163" lvl="1" indent="-259082" algn="l">
              <a:lnSpc>
                <a:spcPts val="3720"/>
              </a:lnSpc>
              <a:buFont typeface="Arial"/>
              <a:buChar char="•"/>
            </a:pPr>
            <a:r>
              <a:rPr lang="en-US" sz="2400" b="1">
                <a:solidFill>
                  <a:srgbClr val="333336"/>
                </a:solidFill>
                <a:latin typeface="Arimo Bold"/>
                <a:ea typeface="Arimo Bold"/>
                <a:cs typeface="Arimo Bold"/>
                <a:sym typeface="Arimo Bold"/>
              </a:rPr>
              <a:t>Positional encoding adds word order information to embeddings using mathematical functions. It helps the Transformer understand the sequence of words in a sentence</a:t>
            </a:r>
          </a:p>
        </p:txBody>
      </p:sp>
      <p:sp>
        <p:nvSpPr>
          <p:cNvPr id="31" name="TextBox 31"/>
          <p:cNvSpPr txBox="1"/>
          <p:nvPr/>
        </p:nvSpPr>
        <p:spPr>
          <a:xfrm>
            <a:off x="7158704" y="6117539"/>
            <a:ext cx="5013445" cy="3267075"/>
          </a:xfrm>
          <a:prstGeom prst="rect">
            <a:avLst/>
          </a:prstGeom>
        </p:spPr>
        <p:txBody>
          <a:bodyPr lIns="0" tIns="0" rIns="0" bIns="0" rtlCol="0" anchor="t">
            <a:spAutoFit/>
          </a:bodyPr>
          <a:lstStyle/>
          <a:p>
            <a:pPr algn="l">
              <a:lnSpc>
                <a:spcPts val="2879"/>
              </a:lnSpc>
              <a:spcBef>
                <a:spcPct val="0"/>
              </a:spcBef>
            </a:pPr>
            <a:r>
              <a:rPr lang="en-US" sz="2400" b="1">
                <a:solidFill>
                  <a:srgbClr val="333336"/>
                </a:solidFill>
                <a:latin typeface="Arimo Bold"/>
                <a:ea typeface="Arimo Bold"/>
                <a:cs typeface="Arimo Bold"/>
                <a:sym typeface="Arimo Bold"/>
              </a:rPr>
              <a:t>How It Works:</a:t>
            </a:r>
          </a:p>
          <a:p>
            <a:pPr marL="518160" lvl="1" indent="-259080" algn="l">
              <a:lnSpc>
                <a:spcPts val="2879"/>
              </a:lnSpc>
              <a:spcBef>
                <a:spcPct val="0"/>
              </a:spcBef>
              <a:buFont typeface="Arial"/>
              <a:buChar char="•"/>
            </a:pPr>
            <a:r>
              <a:rPr lang="en-US" sz="2400" b="1">
                <a:solidFill>
                  <a:srgbClr val="333336"/>
                </a:solidFill>
                <a:latin typeface="Arimo Bold"/>
                <a:ea typeface="Arimo Bold"/>
                <a:cs typeface="Arimo Bold"/>
                <a:sym typeface="Arimo Bold"/>
              </a:rPr>
              <a:t>Each word is assigned a unique positional encoding based on its position in the sentence.</a:t>
            </a:r>
          </a:p>
          <a:p>
            <a:pPr marL="518160" lvl="1" indent="-259080" algn="l">
              <a:lnSpc>
                <a:spcPts val="2879"/>
              </a:lnSpc>
              <a:spcBef>
                <a:spcPct val="0"/>
              </a:spcBef>
              <a:buFont typeface="Arial"/>
              <a:buChar char="•"/>
            </a:pPr>
            <a:r>
              <a:rPr lang="en-US" sz="2400" b="1">
                <a:solidFill>
                  <a:srgbClr val="333336"/>
                </a:solidFill>
                <a:latin typeface="Arimo Bold"/>
                <a:ea typeface="Arimo Bold"/>
                <a:cs typeface="Arimo Bold"/>
                <a:sym typeface="Arimo Bold"/>
              </a:rPr>
              <a:t>Sine (sin⁡\sinsin) and Cosine (cos⁡\coscos) functions are used for this encoding.</a:t>
            </a:r>
          </a:p>
          <a:p>
            <a:pPr algn="l">
              <a:lnSpc>
                <a:spcPts val="2879"/>
              </a:lnSpc>
              <a:spcBef>
                <a:spcPct val="0"/>
              </a:spcBef>
            </a:pPr>
            <a:r>
              <a:rPr lang="en-US" sz="2400" b="1">
                <a:solidFill>
                  <a:srgbClr val="333336"/>
                </a:solidFill>
                <a:latin typeface="Arimo Bold"/>
                <a:ea typeface="Arimo Bold"/>
                <a:cs typeface="Arimo Bold"/>
                <a:sym typeface="Arimo Bold"/>
              </a:rPr>
              <a:t>o</a:t>
            </a:r>
          </a:p>
        </p:txBody>
      </p:sp>
      <p:sp>
        <p:nvSpPr>
          <p:cNvPr id="32" name="TextBox 32"/>
          <p:cNvSpPr txBox="1"/>
          <p:nvPr/>
        </p:nvSpPr>
        <p:spPr>
          <a:xfrm>
            <a:off x="13455625" y="6507608"/>
            <a:ext cx="3941183" cy="2458363"/>
          </a:xfrm>
          <a:prstGeom prst="rect">
            <a:avLst/>
          </a:prstGeom>
        </p:spPr>
        <p:txBody>
          <a:bodyPr lIns="0" tIns="0" rIns="0" bIns="0" rtlCol="0" anchor="t">
            <a:spAutoFit/>
          </a:bodyPr>
          <a:lstStyle/>
          <a:p>
            <a:pPr algn="l">
              <a:lnSpc>
                <a:spcPts val="2819"/>
              </a:lnSpc>
              <a:spcBef>
                <a:spcPct val="0"/>
              </a:spcBef>
            </a:pPr>
            <a:r>
              <a:rPr lang="en-US" sz="2043" b="1">
                <a:solidFill>
                  <a:srgbClr val="333336"/>
                </a:solidFill>
                <a:latin typeface="Barlow Bold"/>
                <a:ea typeface="Barlow Bold"/>
                <a:cs typeface="Barlow Bold"/>
                <a:sym typeface="Barlow Bold"/>
              </a:rPr>
              <a:t>Why It Matters:</a:t>
            </a:r>
          </a:p>
          <a:p>
            <a:pPr marL="441170" lvl="1" indent="-220585" algn="l">
              <a:lnSpc>
                <a:spcPts val="2819"/>
              </a:lnSpc>
              <a:spcBef>
                <a:spcPct val="0"/>
              </a:spcBef>
              <a:buFont typeface="Arial"/>
              <a:buChar char="•"/>
            </a:pPr>
            <a:r>
              <a:rPr lang="en-US" sz="2043" b="1">
                <a:solidFill>
                  <a:srgbClr val="333336"/>
                </a:solidFill>
                <a:latin typeface="Barlow Bold"/>
                <a:ea typeface="Barlow Bold"/>
                <a:cs typeface="Barlow Bold"/>
                <a:sym typeface="Barlow Bold"/>
              </a:rPr>
              <a:t>Adds word order information for better understanding of sequences.</a:t>
            </a:r>
          </a:p>
          <a:p>
            <a:pPr marL="441170" lvl="1" indent="-220585" algn="l">
              <a:lnSpc>
                <a:spcPts val="2819"/>
              </a:lnSpc>
              <a:spcBef>
                <a:spcPct val="0"/>
              </a:spcBef>
              <a:buFont typeface="Arial"/>
              <a:buChar char="•"/>
            </a:pPr>
            <a:r>
              <a:rPr lang="en-US" sz="2043" b="1">
                <a:solidFill>
                  <a:srgbClr val="333336"/>
                </a:solidFill>
                <a:latin typeface="Barlow Bold"/>
                <a:ea typeface="Barlow Bold"/>
                <a:cs typeface="Barlow Bold"/>
                <a:sym typeface="Barlow Bold"/>
              </a:rPr>
              <a:t>Allows generalization to longer sequences beyond those seen during training.</a:t>
            </a:r>
          </a:p>
        </p:txBody>
      </p:sp>
    </p:spTree>
    <p:extLst>
      <p:ext uri="{BB962C8B-B14F-4D97-AF65-F5344CB8AC3E}">
        <p14:creationId xmlns:p14="http://schemas.microsoft.com/office/powerpoint/2010/main" val="150447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2095106" y="3636711"/>
            <a:ext cx="466888" cy="465190"/>
          </a:xfrm>
          <a:custGeom>
            <a:avLst/>
            <a:gdLst/>
            <a:ahLst/>
            <a:cxnLst/>
            <a:rect l="l" t="t" r="r" b="b"/>
            <a:pathLst>
              <a:path w="466888" h="465190">
                <a:moveTo>
                  <a:pt x="0" y="0"/>
                </a:moveTo>
                <a:lnTo>
                  <a:pt x="466888" y="0"/>
                </a:lnTo>
                <a:lnTo>
                  <a:pt x="466888" y="465190"/>
                </a:lnTo>
                <a:lnTo>
                  <a:pt x="0" y="465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2076400" y="5283716"/>
            <a:ext cx="504299" cy="502465"/>
          </a:xfrm>
          <a:custGeom>
            <a:avLst/>
            <a:gdLst/>
            <a:ahLst/>
            <a:cxnLst/>
            <a:rect l="l" t="t" r="r" b="b"/>
            <a:pathLst>
              <a:path w="504299" h="502465">
                <a:moveTo>
                  <a:pt x="0" y="0"/>
                </a:moveTo>
                <a:lnTo>
                  <a:pt x="504300" y="0"/>
                </a:lnTo>
                <a:lnTo>
                  <a:pt x="504300" y="502466"/>
                </a:lnTo>
                <a:lnTo>
                  <a:pt x="0" y="502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2081386" y="4482901"/>
            <a:ext cx="480608" cy="478860"/>
          </a:xfrm>
          <a:custGeom>
            <a:avLst/>
            <a:gdLst/>
            <a:ahLst/>
            <a:cxnLst/>
            <a:rect l="l" t="t" r="r" b="b"/>
            <a:pathLst>
              <a:path w="480608" h="478860">
                <a:moveTo>
                  <a:pt x="0" y="0"/>
                </a:moveTo>
                <a:lnTo>
                  <a:pt x="480608" y="0"/>
                </a:lnTo>
                <a:lnTo>
                  <a:pt x="480608" y="478860"/>
                </a:lnTo>
                <a:lnTo>
                  <a:pt x="0" y="478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27"/>
          <p:cNvSpPr txBox="1"/>
          <p:nvPr/>
        </p:nvSpPr>
        <p:spPr>
          <a:xfrm>
            <a:off x="2328550" y="1000125"/>
            <a:ext cx="15225150" cy="1638300"/>
          </a:xfrm>
          <a:prstGeom prst="rect">
            <a:avLst/>
          </a:prstGeom>
        </p:spPr>
        <p:txBody>
          <a:bodyPr lIns="0" tIns="0" rIns="0" bIns="0" rtlCol="0" anchor="t">
            <a:spAutoFit/>
          </a:bodyPr>
          <a:lstStyle/>
          <a:p>
            <a:pPr algn="l">
              <a:lnSpc>
                <a:spcPts val="6120"/>
              </a:lnSpc>
            </a:pPr>
            <a:r>
              <a:rPr lang="en-US" sz="5100" b="1">
                <a:solidFill>
                  <a:srgbClr val="333336"/>
                </a:solidFill>
                <a:latin typeface="Arimo Bold"/>
                <a:ea typeface="Arimo Bold"/>
                <a:cs typeface="Arimo Bold"/>
                <a:sym typeface="Arimo Bold"/>
              </a:rPr>
              <a:t>Why Self Attention</a:t>
            </a:r>
          </a:p>
          <a:p>
            <a:pPr algn="l">
              <a:lnSpc>
                <a:spcPts val="6600"/>
              </a:lnSpc>
            </a:pPr>
            <a:endParaRPr lang="en-US" sz="5100" b="1">
              <a:solidFill>
                <a:srgbClr val="333336"/>
              </a:solidFill>
              <a:latin typeface="Arimo Bold"/>
              <a:ea typeface="Arimo Bold"/>
              <a:cs typeface="Arimo Bold"/>
              <a:sym typeface="Arimo Bold"/>
            </a:endParaRPr>
          </a:p>
        </p:txBody>
      </p:sp>
      <p:sp>
        <p:nvSpPr>
          <p:cNvPr id="28" name="TextBox 28"/>
          <p:cNvSpPr txBox="1"/>
          <p:nvPr/>
        </p:nvSpPr>
        <p:spPr>
          <a:xfrm>
            <a:off x="1735937" y="2338875"/>
            <a:ext cx="14270630" cy="949859"/>
          </a:xfrm>
          <a:prstGeom prst="rect">
            <a:avLst/>
          </a:prstGeom>
        </p:spPr>
        <p:txBody>
          <a:bodyPr lIns="0" tIns="0" rIns="0" bIns="0" rtlCol="0" anchor="t">
            <a:spAutoFit/>
          </a:bodyPr>
          <a:lstStyle/>
          <a:p>
            <a:pPr algn="l">
              <a:lnSpc>
                <a:spcPts val="3722"/>
              </a:lnSpc>
              <a:spcBef>
                <a:spcPct val="0"/>
              </a:spcBef>
            </a:pPr>
            <a:r>
              <a:rPr lang="en-US" sz="2697" b="1">
                <a:solidFill>
                  <a:srgbClr val="333336"/>
                </a:solidFill>
                <a:latin typeface="Arimo Bold"/>
                <a:ea typeface="Arimo Bold"/>
                <a:cs typeface="Arimo Bold"/>
                <a:sym typeface="Arimo Bold"/>
              </a:rPr>
              <a:t>To know why preferring self-attention over RNN (Recurrent Neural Network Layers) and CNN (Convolutional Neural Network Layers), the comparison based on three factors:</a:t>
            </a:r>
          </a:p>
        </p:txBody>
      </p:sp>
      <p:sp>
        <p:nvSpPr>
          <p:cNvPr id="29" name="TextBox 29"/>
          <p:cNvSpPr txBox="1"/>
          <p:nvPr/>
        </p:nvSpPr>
        <p:spPr>
          <a:xfrm>
            <a:off x="2621901" y="3307784"/>
            <a:ext cx="16400265" cy="2478398"/>
          </a:xfrm>
          <a:prstGeom prst="rect">
            <a:avLst/>
          </a:prstGeom>
        </p:spPr>
        <p:txBody>
          <a:bodyPr lIns="0" tIns="0" rIns="0" bIns="0" rtlCol="0" anchor="t">
            <a:spAutoFit/>
          </a:bodyPr>
          <a:lstStyle/>
          <a:p>
            <a:pPr algn="l">
              <a:lnSpc>
                <a:spcPts val="6750"/>
              </a:lnSpc>
            </a:pPr>
            <a:r>
              <a:rPr lang="en-US" sz="2700" b="1">
                <a:solidFill>
                  <a:srgbClr val="333336"/>
                </a:solidFill>
                <a:latin typeface="Arimo Bold"/>
                <a:ea typeface="Arimo Bold"/>
                <a:cs typeface="Arimo Bold"/>
                <a:sym typeface="Arimo Bold"/>
              </a:rPr>
              <a:t>Total Computational Complexity Per Layer</a:t>
            </a:r>
          </a:p>
          <a:p>
            <a:pPr algn="l">
              <a:lnSpc>
                <a:spcPts val="6750"/>
              </a:lnSpc>
            </a:pPr>
            <a:r>
              <a:rPr lang="en-US" sz="2700" b="1">
                <a:solidFill>
                  <a:srgbClr val="333336"/>
                </a:solidFill>
                <a:latin typeface="Arimo Bold"/>
                <a:ea typeface="Arimo Bold"/>
                <a:cs typeface="Arimo Bold"/>
                <a:sym typeface="Arimo Bold"/>
              </a:rPr>
              <a:t> Parallelizability</a:t>
            </a:r>
          </a:p>
          <a:p>
            <a:pPr algn="l">
              <a:lnSpc>
                <a:spcPts val="6750"/>
              </a:lnSpc>
            </a:pPr>
            <a:r>
              <a:rPr lang="en-US" sz="2700" b="1">
                <a:solidFill>
                  <a:srgbClr val="333336"/>
                </a:solidFill>
                <a:latin typeface="Arimo Bold"/>
                <a:ea typeface="Arimo Bold"/>
                <a:cs typeface="Arimo Bold"/>
                <a:sym typeface="Arimo Bold"/>
              </a:rPr>
              <a:t>Path Length Between Long – Range Dependencies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6158292" y="559887"/>
            <a:ext cx="1658946" cy="2816162"/>
          </a:xfrm>
          <a:custGeom>
            <a:avLst/>
            <a:gdLst/>
            <a:ahLst/>
            <a:cxnLst/>
            <a:rect l="l" t="t" r="r" b="b"/>
            <a:pathLst>
              <a:path w="1658946" h="2816162">
                <a:moveTo>
                  <a:pt x="0" y="0"/>
                </a:moveTo>
                <a:lnTo>
                  <a:pt x="1658946" y="0"/>
                </a:lnTo>
                <a:lnTo>
                  <a:pt x="1658946" y="2816163"/>
                </a:lnTo>
                <a:lnTo>
                  <a:pt x="0" y="28161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514187" y="7434981"/>
            <a:ext cx="411306" cy="574158"/>
          </a:xfrm>
          <a:custGeom>
            <a:avLst/>
            <a:gdLst/>
            <a:ahLst/>
            <a:cxnLst/>
            <a:rect l="l" t="t" r="r" b="b"/>
            <a:pathLst>
              <a:path w="411306" h="574158">
                <a:moveTo>
                  <a:pt x="0" y="0"/>
                </a:moveTo>
                <a:lnTo>
                  <a:pt x="411306" y="0"/>
                </a:lnTo>
                <a:lnTo>
                  <a:pt x="411306" y="574158"/>
                </a:lnTo>
                <a:lnTo>
                  <a:pt x="0" y="574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1553146" y="5945442"/>
            <a:ext cx="411306" cy="574158"/>
          </a:xfrm>
          <a:custGeom>
            <a:avLst/>
            <a:gdLst/>
            <a:ahLst/>
            <a:cxnLst/>
            <a:rect l="l" t="t" r="r" b="b"/>
            <a:pathLst>
              <a:path w="411306" h="574158">
                <a:moveTo>
                  <a:pt x="0" y="0"/>
                </a:moveTo>
                <a:lnTo>
                  <a:pt x="411306" y="0"/>
                </a:lnTo>
                <a:lnTo>
                  <a:pt x="411306" y="574158"/>
                </a:lnTo>
                <a:lnTo>
                  <a:pt x="0" y="574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553146" y="4621014"/>
            <a:ext cx="411306" cy="574158"/>
          </a:xfrm>
          <a:custGeom>
            <a:avLst/>
            <a:gdLst/>
            <a:ahLst/>
            <a:cxnLst/>
            <a:rect l="l" t="t" r="r" b="b"/>
            <a:pathLst>
              <a:path w="411306" h="574158">
                <a:moveTo>
                  <a:pt x="0" y="0"/>
                </a:moveTo>
                <a:lnTo>
                  <a:pt x="411306" y="0"/>
                </a:lnTo>
                <a:lnTo>
                  <a:pt x="411306" y="574158"/>
                </a:lnTo>
                <a:lnTo>
                  <a:pt x="0" y="574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1999017" y="1000125"/>
            <a:ext cx="9859857" cy="1071206"/>
          </a:xfrm>
          <a:prstGeom prst="rect">
            <a:avLst/>
          </a:prstGeom>
        </p:spPr>
        <p:txBody>
          <a:bodyPr lIns="0" tIns="0" rIns="0" bIns="0" rtlCol="0" anchor="t">
            <a:spAutoFit/>
          </a:bodyPr>
          <a:lstStyle/>
          <a:p>
            <a:pPr algn="l">
              <a:lnSpc>
                <a:spcPts val="4620"/>
              </a:lnSpc>
            </a:pPr>
            <a:r>
              <a:rPr lang="en-US" sz="3850" b="1">
                <a:solidFill>
                  <a:srgbClr val="333336"/>
                </a:solidFill>
                <a:latin typeface="Arimo Bold"/>
                <a:ea typeface="Arimo Bold"/>
                <a:cs typeface="Arimo Bold"/>
                <a:sym typeface="Arimo Bold"/>
              </a:rPr>
              <a:t>Total computational complexity per layer</a:t>
            </a:r>
          </a:p>
          <a:p>
            <a:pPr algn="l">
              <a:lnSpc>
                <a:spcPts val="3630"/>
              </a:lnSpc>
            </a:pPr>
            <a:endParaRPr lang="en-US" sz="3850" b="1">
              <a:solidFill>
                <a:srgbClr val="333336"/>
              </a:solidFill>
              <a:latin typeface="Arimo Bold"/>
              <a:ea typeface="Arimo Bold"/>
              <a:cs typeface="Arimo Bold"/>
              <a:sym typeface="Arimo Bold"/>
            </a:endParaRPr>
          </a:p>
        </p:txBody>
      </p:sp>
      <p:sp>
        <p:nvSpPr>
          <p:cNvPr id="29" name="TextBox 29"/>
          <p:cNvSpPr txBox="1"/>
          <p:nvPr/>
        </p:nvSpPr>
        <p:spPr>
          <a:xfrm>
            <a:off x="1435900" y="1769612"/>
            <a:ext cx="16400265" cy="2832351"/>
          </a:xfrm>
          <a:prstGeom prst="rect">
            <a:avLst/>
          </a:prstGeom>
        </p:spPr>
        <p:txBody>
          <a:bodyPr lIns="0" tIns="0" rIns="0" bIns="0" rtlCol="0" anchor="t">
            <a:spAutoFit/>
          </a:bodyPr>
          <a:lstStyle/>
          <a:p>
            <a:pPr algn="l">
              <a:lnSpc>
                <a:spcPts val="4563"/>
              </a:lnSpc>
            </a:pPr>
            <a:r>
              <a:rPr lang="en-US" sz="2700" b="1">
                <a:solidFill>
                  <a:srgbClr val="333336"/>
                </a:solidFill>
                <a:latin typeface="Arimo Bold"/>
                <a:ea typeface="Arimo Bold"/>
                <a:cs typeface="Arimo Bold"/>
                <a:sym typeface="Arimo Bold"/>
              </a:rPr>
              <a:t>What is computational complexity?</a:t>
            </a:r>
          </a:p>
          <a:p>
            <a:pPr algn="l">
              <a:lnSpc>
                <a:spcPts val="4563"/>
              </a:lnSpc>
            </a:pPr>
            <a:r>
              <a:rPr lang="en-US" sz="2700" b="1">
                <a:solidFill>
                  <a:srgbClr val="333336"/>
                </a:solidFill>
                <a:latin typeface="Arimo Bold"/>
                <a:ea typeface="Arimo Bold"/>
                <a:cs typeface="Arimo Bold"/>
                <a:sym typeface="Arimo Bold"/>
              </a:rPr>
              <a:t>It measures how much computation a model layer requires as a function of: </a:t>
            </a:r>
          </a:p>
          <a:p>
            <a:pPr algn="l">
              <a:lnSpc>
                <a:spcPts val="4563"/>
              </a:lnSpc>
            </a:pPr>
            <a:r>
              <a:rPr lang="en-US" sz="2700" b="1">
                <a:solidFill>
                  <a:srgbClr val="333336"/>
                </a:solidFill>
                <a:latin typeface="Arimo Bold"/>
                <a:ea typeface="Arimo Bold"/>
                <a:cs typeface="Arimo Bold"/>
                <a:sym typeface="Arimo Bold"/>
              </a:rPr>
              <a:t>a. sequence length (n): the number of elements (e.g. words) in the input sequence.</a:t>
            </a:r>
          </a:p>
          <a:p>
            <a:pPr algn="l">
              <a:lnSpc>
                <a:spcPts val="4563"/>
              </a:lnSpc>
            </a:pPr>
            <a:r>
              <a:rPr lang="en-US" sz="2700" b="1">
                <a:solidFill>
                  <a:srgbClr val="333336"/>
                </a:solidFill>
                <a:latin typeface="Arimo Bold"/>
                <a:ea typeface="Arimo Bold"/>
                <a:cs typeface="Arimo Bold"/>
                <a:sym typeface="Arimo Bold"/>
              </a:rPr>
              <a:t>b. representation dimensionality (d): the size of the feature vector used to represent each element.</a:t>
            </a:r>
          </a:p>
          <a:p>
            <a:pPr algn="l">
              <a:lnSpc>
                <a:spcPts val="4563"/>
              </a:lnSpc>
            </a:pPr>
            <a:r>
              <a:rPr lang="en-US" sz="2700" b="1">
                <a:solidFill>
                  <a:srgbClr val="333336"/>
                </a:solidFill>
                <a:latin typeface="Arimo Bold"/>
                <a:ea typeface="Arimo Bold"/>
                <a:cs typeface="Arimo Bold"/>
                <a:sym typeface="Arimo Bold"/>
              </a:rPr>
              <a:t>Having:</a:t>
            </a:r>
          </a:p>
        </p:txBody>
      </p:sp>
      <p:sp>
        <p:nvSpPr>
          <p:cNvPr id="30" name="TextBox 30"/>
          <p:cNvSpPr txBox="1"/>
          <p:nvPr/>
        </p:nvSpPr>
        <p:spPr>
          <a:xfrm>
            <a:off x="1999017" y="4787033"/>
            <a:ext cx="15585813" cy="3738752"/>
          </a:xfrm>
          <a:prstGeom prst="rect">
            <a:avLst/>
          </a:prstGeom>
        </p:spPr>
        <p:txBody>
          <a:bodyPr lIns="0" tIns="0" rIns="0" bIns="0" rtlCol="0" anchor="t">
            <a:spAutoFit/>
          </a:bodyPr>
          <a:lstStyle/>
          <a:p>
            <a:pPr algn="l">
              <a:lnSpc>
                <a:spcPts val="3726"/>
              </a:lnSpc>
              <a:spcBef>
                <a:spcPct val="0"/>
              </a:spcBef>
            </a:pPr>
            <a:r>
              <a:rPr lang="en-US" sz="2700" b="1">
                <a:solidFill>
                  <a:srgbClr val="333336"/>
                </a:solidFill>
                <a:latin typeface="Arimo Bold"/>
                <a:ea typeface="Arimo Bold"/>
                <a:cs typeface="Arimo Bold"/>
                <a:sym typeface="Arimo Bold"/>
              </a:rPr>
              <a:t>Self Attention Complexity: connect every position in the input sequence to every other position.</a:t>
            </a:r>
          </a:p>
          <a:p>
            <a:pPr algn="l">
              <a:lnSpc>
                <a:spcPts val="3726"/>
              </a:lnSpc>
              <a:spcBef>
                <a:spcPct val="0"/>
              </a:spcBef>
            </a:pPr>
            <a:r>
              <a:rPr lang="en-US" sz="2700" b="1">
                <a:solidFill>
                  <a:srgbClr val="333336"/>
                </a:solidFill>
                <a:latin typeface="Arimo Bold"/>
                <a:ea typeface="Arimo Bold"/>
                <a:cs typeface="Arimo Bold"/>
                <a:sym typeface="Arimo Bold"/>
              </a:rPr>
              <a:t> </a:t>
            </a:r>
          </a:p>
          <a:p>
            <a:pPr algn="l">
              <a:lnSpc>
                <a:spcPts val="3726"/>
              </a:lnSpc>
              <a:spcBef>
                <a:spcPct val="0"/>
              </a:spcBef>
            </a:pPr>
            <a:r>
              <a:rPr lang="en-US" sz="2700" b="1">
                <a:solidFill>
                  <a:srgbClr val="333336"/>
                </a:solidFill>
                <a:latin typeface="Arimo Bold"/>
                <a:ea typeface="Arimo Bold"/>
                <a:cs typeface="Arimo Bold"/>
                <a:sym typeface="Arimo Bold"/>
              </a:rPr>
              <a:t>RNN Complexity: Process the sequence step by step, at each step the model updates a hidden state of size d and computes output.</a:t>
            </a:r>
          </a:p>
          <a:p>
            <a:pPr algn="l">
              <a:lnSpc>
                <a:spcPts val="3726"/>
              </a:lnSpc>
              <a:spcBef>
                <a:spcPct val="0"/>
              </a:spcBef>
            </a:pPr>
            <a:r>
              <a:rPr lang="en-US" sz="2700" b="1">
                <a:solidFill>
                  <a:srgbClr val="333336"/>
                </a:solidFill>
                <a:latin typeface="Arimo Bold"/>
                <a:ea typeface="Arimo Bold"/>
                <a:cs typeface="Arimo Bold"/>
                <a:sym typeface="Arimo Bold"/>
              </a:rPr>
              <a:t> </a:t>
            </a:r>
          </a:p>
          <a:p>
            <a:pPr algn="l">
              <a:lnSpc>
                <a:spcPts val="3726"/>
              </a:lnSpc>
              <a:spcBef>
                <a:spcPct val="0"/>
              </a:spcBef>
            </a:pPr>
            <a:r>
              <a:rPr lang="en-US" sz="2700" b="1">
                <a:solidFill>
                  <a:srgbClr val="333336"/>
                </a:solidFill>
                <a:latin typeface="Arimo Bold"/>
                <a:ea typeface="Arimo Bold"/>
                <a:cs typeface="Arimo Bold"/>
                <a:sym typeface="Arimo Bold"/>
              </a:rPr>
              <a:t>CNN Complexity: Apply convolutional filters (kernels)of size k across the sequence, each filter processes k elements at a time, sliding across all n positions.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2970720" y="7606741"/>
            <a:ext cx="3876224" cy="1610406"/>
          </a:xfrm>
          <a:custGeom>
            <a:avLst/>
            <a:gdLst/>
            <a:ahLst/>
            <a:cxnLst/>
            <a:rect l="l" t="t" r="r" b="b"/>
            <a:pathLst>
              <a:path w="3876224" h="1610406">
                <a:moveTo>
                  <a:pt x="0" y="0"/>
                </a:moveTo>
                <a:lnTo>
                  <a:pt x="3876224" y="0"/>
                </a:lnTo>
                <a:lnTo>
                  <a:pt x="3876224" y="1610406"/>
                </a:lnTo>
                <a:lnTo>
                  <a:pt x="0" y="16104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213351" y="5775277"/>
            <a:ext cx="445098" cy="429208"/>
          </a:xfrm>
          <a:custGeom>
            <a:avLst/>
            <a:gdLst/>
            <a:ahLst/>
            <a:cxnLst/>
            <a:rect l="l" t="t" r="r" b="b"/>
            <a:pathLst>
              <a:path w="445098" h="429208">
                <a:moveTo>
                  <a:pt x="0" y="0"/>
                </a:moveTo>
                <a:lnTo>
                  <a:pt x="445098" y="0"/>
                </a:lnTo>
                <a:lnTo>
                  <a:pt x="445098" y="429208"/>
                </a:lnTo>
                <a:lnTo>
                  <a:pt x="0" y="4292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1181699" y="4173776"/>
            <a:ext cx="470570" cy="453771"/>
          </a:xfrm>
          <a:custGeom>
            <a:avLst/>
            <a:gdLst/>
            <a:ahLst/>
            <a:cxnLst/>
            <a:rect l="l" t="t" r="r" b="b"/>
            <a:pathLst>
              <a:path w="470570" h="453771">
                <a:moveTo>
                  <a:pt x="0" y="0"/>
                </a:moveTo>
                <a:lnTo>
                  <a:pt x="470570" y="0"/>
                </a:lnTo>
                <a:lnTo>
                  <a:pt x="470570" y="453771"/>
                </a:lnTo>
                <a:lnTo>
                  <a:pt x="0" y="453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114450" y="2044501"/>
            <a:ext cx="498249" cy="480462"/>
          </a:xfrm>
          <a:custGeom>
            <a:avLst/>
            <a:gdLst/>
            <a:ahLst/>
            <a:cxnLst/>
            <a:rect l="l" t="t" r="r" b="b"/>
            <a:pathLst>
              <a:path w="498249" h="480462">
                <a:moveTo>
                  <a:pt x="0" y="0"/>
                </a:moveTo>
                <a:lnTo>
                  <a:pt x="498249" y="0"/>
                </a:lnTo>
                <a:lnTo>
                  <a:pt x="498249" y="480462"/>
                </a:lnTo>
                <a:lnTo>
                  <a:pt x="0" y="480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2589660" y="1085339"/>
            <a:ext cx="6051390" cy="1710111"/>
          </a:xfrm>
          <a:prstGeom prst="rect">
            <a:avLst/>
          </a:prstGeom>
        </p:spPr>
        <p:txBody>
          <a:bodyPr lIns="0" tIns="0" rIns="0" bIns="0" rtlCol="0" anchor="t">
            <a:spAutoFit/>
          </a:bodyPr>
          <a:lstStyle/>
          <a:p>
            <a:pPr algn="l">
              <a:lnSpc>
                <a:spcPts val="6311"/>
              </a:lnSpc>
            </a:pPr>
            <a:r>
              <a:rPr lang="en-US" sz="4573" b="1">
                <a:solidFill>
                  <a:srgbClr val="333336"/>
                </a:solidFill>
                <a:latin typeface="Arimo Bold"/>
                <a:ea typeface="Arimo Bold"/>
                <a:cs typeface="Arimo Bold"/>
                <a:sym typeface="Arimo Bold"/>
              </a:rPr>
              <a:t>Parallelizability</a:t>
            </a:r>
          </a:p>
          <a:p>
            <a:pPr algn="l">
              <a:lnSpc>
                <a:spcPts val="7263"/>
              </a:lnSpc>
            </a:pPr>
            <a:endParaRPr lang="en-US" sz="4573" b="1">
              <a:solidFill>
                <a:srgbClr val="333336"/>
              </a:solidFill>
              <a:latin typeface="Arimo Bold"/>
              <a:ea typeface="Arimo Bold"/>
              <a:cs typeface="Arimo Bold"/>
              <a:sym typeface="Arimo Bold"/>
            </a:endParaRPr>
          </a:p>
        </p:txBody>
      </p:sp>
      <p:sp>
        <p:nvSpPr>
          <p:cNvPr id="29" name="TextBox 29"/>
          <p:cNvSpPr txBox="1"/>
          <p:nvPr/>
        </p:nvSpPr>
        <p:spPr>
          <a:xfrm>
            <a:off x="1735937" y="2204275"/>
            <a:ext cx="16400265" cy="1514855"/>
          </a:xfrm>
          <a:prstGeom prst="rect">
            <a:avLst/>
          </a:prstGeom>
        </p:spPr>
        <p:txBody>
          <a:bodyPr lIns="0" tIns="0" rIns="0" bIns="0" rtlCol="0" anchor="t">
            <a:spAutoFit/>
          </a:bodyPr>
          <a:lstStyle/>
          <a:p>
            <a:pPr algn="l">
              <a:lnSpc>
                <a:spcPts val="4002"/>
              </a:lnSpc>
              <a:spcBef>
                <a:spcPct val="0"/>
              </a:spcBef>
            </a:pPr>
            <a:r>
              <a:rPr lang="en-US" sz="2900" b="1">
                <a:solidFill>
                  <a:srgbClr val="333336"/>
                </a:solidFill>
                <a:latin typeface="Arimo Bold"/>
                <a:ea typeface="Arimo Bold"/>
                <a:cs typeface="Arimo Bold"/>
                <a:sym typeface="Arimo Bold"/>
              </a:rPr>
              <a:t>It measures how much computation can be performed at the same time using modern hardware like GPUs or TPUs</a:t>
            </a:r>
          </a:p>
          <a:p>
            <a:pPr algn="l">
              <a:lnSpc>
                <a:spcPts val="4002"/>
              </a:lnSpc>
              <a:spcBef>
                <a:spcPct val="0"/>
              </a:spcBef>
            </a:pPr>
            <a:r>
              <a:rPr lang="en-US" sz="2900" b="1">
                <a:solidFill>
                  <a:srgbClr val="333336"/>
                </a:solidFill>
                <a:latin typeface="Arimo Bold"/>
                <a:ea typeface="Arimo Bold"/>
                <a:cs typeface="Arimo Bold"/>
                <a:sym typeface="Arimo Bold"/>
              </a:rPr>
              <a:t>(</a:t>
            </a:r>
            <a:r>
              <a:rPr lang="en-US" sz="2900" b="1" u="sng">
                <a:solidFill>
                  <a:srgbClr val="333336"/>
                </a:solidFill>
                <a:latin typeface="Arimo Bold"/>
                <a:ea typeface="Arimo Bold"/>
                <a:cs typeface="Arimo Bold"/>
                <a:sym typeface="Arimo Bold"/>
              </a:rPr>
              <a:t>The minimum number of sequential operations)</a:t>
            </a:r>
          </a:p>
        </p:txBody>
      </p:sp>
      <p:sp>
        <p:nvSpPr>
          <p:cNvPr id="30" name="TextBox 30"/>
          <p:cNvSpPr txBox="1"/>
          <p:nvPr/>
        </p:nvSpPr>
        <p:spPr>
          <a:xfrm>
            <a:off x="1735937" y="4281105"/>
            <a:ext cx="15823400" cy="974216"/>
          </a:xfrm>
          <a:prstGeom prst="rect">
            <a:avLst/>
          </a:prstGeom>
        </p:spPr>
        <p:txBody>
          <a:bodyPr lIns="0" tIns="0" rIns="0" bIns="0" rtlCol="0" anchor="t">
            <a:spAutoFit/>
          </a:bodyPr>
          <a:lstStyle/>
          <a:p>
            <a:pPr algn="l">
              <a:lnSpc>
                <a:spcPts val="3864"/>
              </a:lnSpc>
              <a:spcBef>
                <a:spcPct val="0"/>
              </a:spcBef>
            </a:pPr>
            <a:r>
              <a:rPr lang="en-US" sz="2800" b="1">
                <a:solidFill>
                  <a:srgbClr val="333336"/>
                </a:solidFill>
                <a:latin typeface="Arimo Bold"/>
                <a:ea typeface="Arimo Bold"/>
                <a:cs typeface="Arimo Bold"/>
                <a:sym typeface="Arimo Bold"/>
              </a:rPr>
              <a:t>RNN: Process sequences one step at a time (sequential) each step depends on the result of the previous step.</a:t>
            </a:r>
          </a:p>
        </p:txBody>
      </p:sp>
      <p:sp>
        <p:nvSpPr>
          <p:cNvPr id="31" name="TextBox 31"/>
          <p:cNvSpPr txBox="1"/>
          <p:nvPr/>
        </p:nvSpPr>
        <p:spPr>
          <a:xfrm>
            <a:off x="1735937" y="5838993"/>
            <a:ext cx="16400265" cy="1010030"/>
          </a:xfrm>
          <a:prstGeom prst="rect">
            <a:avLst/>
          </a:prstGeom>
        </p:spPr>
        <p:txBody>
          <a:bodyPr lIns="0" tIns="0" rIns="0" bIns="0" rtlCol="0" anchor="t">
            <a:spAutoFit/>
          </a:bodyPr>
          <a:lstStyle/>
          <a:p>
            <a:pPr algn="l">
              <a:lnSpc>
                <a:spcPts val="4002"/>
              </a:lnSpc>
              <a:spcBef>
                <a:spcPct val="0"/>
              </a:spcBef>
            </a:pPr>
            <a:r>
              <a:rPr lang="en-US" sz="2900" b="1">
                <a:solidFill>
                  <a:srgbClr val="333336"/>
                </a:solidFill>
                <a:latin typeface="Arimo Bold"/>
                <a:ea typeface="Arimo Bold"/>
                <a:cs typeface="Arimo Bold"/>
                <a:sym typeface="Arimo Bold"/>
              </a:rPr>
              <a:t>Self Attention &amp; CNN: Process all positions in the sequence simultaneously, making them highly parallelizable.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3360674" y="1847046"/>
            <a:ext cx="4572331" cy="3663580"/>
          </a:xfrm>
          <a:custGeom>
            <a:avLst/>
            <a:gdLst/>
            <a:ahLst/>
            <a:cxnLst/>
            <a:rect l="l" t="t" r="r" b="b"/>
            <a:pathLst>
              <a:path w="4572331" h="3663580">
                <a:moveTo>
                  <a:pt x="0" y="0"/>
                </a:moveTo>
                <a:lnTo>
                  <a:pt x="4572331" y="0"/>
                </a:lnTo>
                <a:lnTo>
                  <a:pt x="4572331" y="3663580"/>
                </a:lnTo>
                <a:lnTo>
                  <a:pt x="0" y="3663580"/>
                </a:lnTo>
                <a:lnTo>
                  <a:pt x="0" y="0"/>
                </a:lnTo>
                <a:close/>
              </a:path>
            </a:pathLst>
          </a:custGeom>
          <a:blipFill>
            <a:blip r:embed="rId6"/>
            <a:stretch>
              <a:fillRect/>
            </a:stretch>
          </a:blipFill>
        </p:spPr>
      </p:sp>
      <p:sp>
        <p:nvSpPr>
          <p:cNvPr id="25" name="Freeform 25"/>
          <p:cNvSpPr/>
          <p:nvPr/>
        </p:nvSpPr>
        <p:spPr>
          <a:xfrm>
            <a:off x="2695417" y="6125254"/>
            <a:ext cx="13272540" cy="2754575"/>
          </a:xfrm>
          <a:custGeom>
            <a:avLst/>
            <a:gdLst/>
            <a:ahLst/>
            <a:cxnLst/>
            <a:rect l="l" t="t" r="r" b="b"/>
            <a:pathLst>
              <a:path w="13272540" h="2754575">
                <a:moveTo>
                  <a:pt x="0" y="0"/>
                </a:moveTo>
                <a:lnTo>
                  <a:pt x="13272541" y="0"/>
                </a:lnTo>
                <a:lnTo>
                  <a:pt x="13272541" y="2754575"/>
                </a:lnTo>
                <a:lnTo>
                  <a:pt x="0" y="2754575"/>
                </a:lnTo>
                <a:lnTo>
                  <a:pt x="0" y="0"/>
                </a:lnTo>
                <a:close/>
              </a:path>
            </a:pathLst>
          </a:custGeom>
          <a:blipFill>
            <a:blip r:embed="rId7"/>
            <a:stretch>
              <a:fillRect b="-4197"/>
            </a:stretch>
          </a:blipFill>
        </p:spPr>
      </p:sp>
      <p:sp>
        <p:nvSpPr>
          <p:cNvPr id="26" name="Freeform 26"/>
          <p:cNvSpPr/>
          <p:nvPr/>
        </p:nvSpPr>
        <p:spPr>
          <a:xfrm>
            <a:off x="9504612" y="1823015"/>
            <a:ext cx="4602322" cy="3687611"/>
          </a:xfrm>
          <a:custGeom>
            <a:avLst/>
            <a:gdLst/>
            <a:ahLst/>
            <a:cxnLst/>
            <a:rect l="l" t="t" r="r" b="b"/>
            <a:pathLst>
              <a:path w="4602322" h="3687611">
                <a:moveTo>
                  <a:pt x="0" y="0"/>
                </a:moveTo>
                <a:lnTo>
                  <a:pt x="4602322" y="0"/>
                </a:lnTo>
                <a:lnTo>
                  <a:pt x="4602322" y="3687611"/>
                </a:lnTo>
                <a:lnTo>
                  <a:pt x="0" y="3687611"/>
                </a:lnTo>
                <a:lnTo>
                  <a:pt x="0" y="0"/>
                </a:lnTo>
                <a:close/>
              </a:path>
            </a:pathLst>
          </a:custGeom>
          <a:blipFill>
            <a:blip r:embed="rId6"/>
            <a:stretch>
              <a:fillRect/>
            </a:stretch>
          </a:blipFill>
        </p:spPr>
      </p:sp>
      <p:sp>
        <p:nvSpPr>
          <p:cNvPr id="27" name="TextBox 27"/>
          <p:cNvSpPr txBox="1"/>
          <p:nvPr/>
        </p:nvSpPr>
        <p:spPr>
          <a:xfrm>
            <a:off x="1531425" y="1013826"/>
            <a:ext cx="15225150" cy="1685925"/>
          </a:xfrm>
          <a:prstGeom prst="rect">
            <a:avLst/>
          </a:prstGeom>
        </p:spPr>
        <p:txBody>
          <a:bodyPr lIns="0" tIns="0" rIns="0" bIns="0" rtlCol="0" anchor="t">
            <a:spAutoFit/>
          </a:bodyPr>
          <a:lstStyle/>
          <a:p>
            <a:pPr algn="l">
              <a:lnSpc>
                <a:spcPts val="5400"/>
              </a:lnSpc>
            </a:pPr>
            <a:r>
              <a:rPr lang="en-US" sz="4500" b="1">
                <a:solidFill>
                  <a:srgbClr val="333336"/>
                </a:solidFill>
                <a:latin typeface="Arimo Bold"/>
                <a:ea typeface="Arimo Bold"/>
                <a:cs typeface="Arimo Bold"/>
                <a:sym typeface="Arimo Bold"/>
              </a:rPr>
              <a:t>Path Length between Long – Range Dependencies</a:t>
            </a:r>
          </a:p>
          <a:p>
            <a:pPr algn="l">
              <a:lnSpc>
                <a:spcPts val="7680"/>
              </a:lnSpc>
            </a:pPr>
            <a:endParaRPr lang="en-US" sz="4500" b="1">
              <a:solidFill>
                <a:srgbClr val="333336"/>
              </a:solidFill>
              <a:latin typeface="Arimo Bold"/>
              <a:ea typeface="Arimo Bold"/>
              <a:cs typeface="Arimo Bold"/>
              <a:sym typeface="Arimo Bold"/>
            </a:endParaRPr>
          </a:p>
        </p:txBody>
      </p:sp>
      <p:sp>
        <p:nvSpPr>
          <p:cNvPr id="28" name="TextBox 28"/>
          <p:cNvSpPr txBox="1"/>
          <p:nvPr/>
        </p:nvSpPr>
        <p:spPr>
          <a:xfrm>
            <a:off x="4083187" y="2453734"/>
            <a:ext cx="3281246" cy="2673875"/>
          </a:xfrm>
          <a:prstGeom prst="rect">
            <a:avLst/>
          </a:prstGeom>
        </p:spPr>
        <p:txBody>
          <a:bodyPr lIns="0" tIns="0" rIns="0" bIns="0" rtlCol="0" anchor="t">
            <a:spAutoFit/>
          </a:bodyPr>
          <a:lstStyle/>
          <a:p>
            <a:pPr algn="ctr">
              <a:lnSpc>
                <a:spcPts val="3036"/>
              </a:lnSpc>
              <a:spcBef>
                <a:spcPct val="0"/>
              </a:spcBef>
            </a:pPr>
            <a:r>
              <a:rPr lang="en-US" sz="2200" b="1">
                <a:solidFill>
                  <a:srgbClr val="333336"/>
                </a:solidFill>
                <a:latin typeface="Arimo Bold"/>
                <a:ea typeface="Arimo Bold"/>
                <a:cs typeface="Arimo Bold"/>
                <a:sym typeface="Arimo Bold"/>
              </a:rPr>
              <a:t>A path length is measures the number of computational steps (layers or operations) requires for a signal to travel from one position to another.</a:t>
            </a:r>
          </a:p>
        </p:txBody>
      </p:sp>
      <p:sp>
        <p:nvSpPr>
          <p:cNvPr id="29" name="TextBox 29"/>
          <p:cNvSpPr txBox="1"/>
          <p:nvPr/>
        </p:nvSpPr>
        <p:spPr>
          <a:xfrm>
            <a:off x="10179229" y="2388212"/>
            <a:ext cx="3627620" cy="2804921"/>
          </a:xfrm>
          <a:prstGeom prst="rect">
            <a:avLst/>
          </a:prstGeom>
        </p:spPr>
        <p:txBody>
          <a:bodyPr lIns="0" tIns="0" rIns="0" bIns="0" rtlCol="0" anchor="t">
            <a:spAutoFit/>
          </a:bodyPr>
          <a:lstStyle/>
          <a:p>
            <a:pPr algn="ctr">
              <a:lnSpc>
                <a:spcPts val="3174"/>
              </a:lnSpc>
              <a:spcBef>
                <a:spcPct val="0"/>
              </a:spcBef>
            </a:pPr>
            <a:r>
              <a:rPr lang="en-US" sz="2300" b="1">
                <a:solidFill>
                  <a:srgbClr val="333336"/>
                </a:solidFill>
                <a:latin typeface="Arimo Bold"/>
                <a:ea typeface="Arimo Bold"/>
                <a:cs typeface="Arimo Bold"/>
                <a:sym typeface="Arimo Bold"/>
              </a:rPr>
              <a:t>Why it matters?</a:t>
            </a:r>
          </a:p>
          <a:p>
            <a:pPr algn="ctr">
              <a:lnSpc>
                <a:spcPts val="3174"/>
              </a:lnSpc>
              <a:spcBef>
                <a:spcPct val="0"/>
              </a:spcBef>
            </a:pPr>
            <a:r>
              <a:rPr lang="en-US" sz="2300" b="1">
                <a:solidFill>
                  <a:srgbClr val="333336"/>
                </a:solidFill>
                <a:latin typeface="Arimo Bold"/>
                <a:ea typeface="Arimo Bold"/>
                <a:cs typeface="Arimo Bold"/>
                <a:sym typeface="Arimo Bold"/>
              </a:rPr>
              <a:t>Long length make it harder for a model to learn relationships between distant positions especially in long sequences.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a:off x="1416984" y="6704547"/>
            <a:ext cx="16400254" cy="1905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4041537" y="1992782"/>
            <a:ext cx="3832891" cy="3309173"/>
          </a:xfrm>
          <a:custGeom>
            <a:avLst/>
            <a:gdLst/>
            <a:ahLst/>
            <a:cxnLst/>
            <a:rect l="l" t="t" r="r" b="b"/>
            <a:pathLst>
              <a:path w="3832891" h="3309173">
                <a:moveTo>
                  <a:pt x="0" y="0"/>
                </a:moveTo>
                <a:lnTo>
                  <a:pt x="3832891" y="0"/>
                </a:lnTo>
                <a:lnTo>
                  <a:pt x="3832891" y="3309172"/>
                </a:lnTo>
                <a:lnTo>
                  <a:pt x="0" y="33091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4591131" y="5847955"/>
            <a:ext cx="3832891" cy="3309173"/>
          </a:xfrm>
          <a:custGeom>
            <a:avLst/>
            <a:gdLst/>
            <a:ahLst/>
            <a:cxnLst/>
            <a:rect l="l" t="t" r="r" b="b"/>
            <a:pathLst>
              <a:path w="3832891" h="3309173">
                <a:moveTo>
                  <a:pt x="0" y="0"/>
                </a:moveTo>
                <a:lnTo>
                  <a:pt x="3832890" y="0"/>
                </a:lnTo>
                <a:lnTo>
                  <a:pt x="3832890" y="3309173"/>
                </a:lnTo>
                <a:lnTo>
                  <a:pt x="0" y="3309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0666684" y="5772318"/>
            <a:ext cx="3832891" cy="3309173"/>
          </a:xfrm>
          <a:custGeom>
            <a:avLst/>
            <a:gdLst/>
            <a:ahLst/>
            <a:cxnLst/>
            <a:rect l="l" t="t" r="r" b="b"/>
            <a:pathLst>
              <a:path w="3832891" h="3309173">
                <a:moveTo>
                  <a:pt x="0" y="0"/>
                </a:moveTo>
                <a:lnTo>
                  <a:pt x="3832891" y="0"/>
                </a:lnTo>
                <a:lnTo>
                  <a:pt x="3832891" y="3309173"/>
                </a:lnTo>
                <a:lnTo>
                  <a:pt x="0" y="3309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9829940" y="1837487"/>
            <a:ext cx="3832891" cy="3309173"/>
          </a:xfrm>
          <a:custGeom>
            <a:avLst/>
            <a:gdLst/>
            <a:ahLst/>
            <a:cxnLst/>
            <a:rect l="l" t="t" r="r" b="b"/>
            <a:pathLst>
              <a:path w="3832891" h="3309173">
                <a:moveTo>
                  <a:pt x="0" y="0"/>
                </a:moveTo>
                <a:lnTo>
                  <a:pt x="3832891" y="0"/>
                </a:lnTo>
                <a:lnTo>
                  <a:pt x="3832891" y="3309172"/>
                </a:lnTo>
                <a:lnTo>
                  <a:pt x="0" y="33091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531425" y="1023351"/>
            <a:ext cx="15225150" cy="1714500"/>
          </a:xfrm>
          <a:prstGeom prst="rect">
            <a:avLst/>
          </a:prstGeom>
        </p:spPr>
        <p:txBody>
          <a:bodyPr lIns="0" tIns="0" rIns="0" bIns="0" rtlCol="0" anchor="t">
            <a:spAutoFit/>
          </a:bodyPr>
          <a:lstStyle/>
          <a:p>
            <a:pPr algn="l">
              <a:lnSpc>
                <a:spcPts val="5040"/>
              </a:lnSpc>
            </a:pPr>
            <a:r>
              <a:rPr lang="en-US" sz="4200" b="1">
                <a:solidFill>
                  <a:srgbClr val="333336"/>
                </a:solidFill>
                <a:latin typeface="Arimo Bold"/>
                <a:ea typeface="Arimo Bold"/>
                <a:cs typeface="Arimo Bold"/>
                <a:sym typeface="Arimo Bold"/>
              </a:rPr>
              <a:t>Why Self Attention is Better ?</a:t>
            </a:r>
          </a:p>
          <a:p>
            <a:pPr algn="l">
              <a:lnSpc>
                <a:spcPts val="8400"/>
              </a:lnSpc>
            </a:pPr>
            <a:endParaRPr lang="en-US" sz="4200" b="1">
              <a:solidFill>
                <a:srgbClr val="333336"/>
              </a:solidFill>
              <a:latin typeface="Arimo Bold"/>
              <a:ea typeface="Arimo Bold"/>
              <a:cs typeface="Arimo Bold"/>
              <a:sym typeface="Arimo Bold"/>
            </a:endParaRPr>
          </a:p>
        </p:txBody>
      </p:sp>
      <p:sp>
        <p:nvSpPr>
          <p:cNvPr id="29" name="TextBox 29"/>
          <p:cNvSpPr txBox="1"/>
          <p:nvPr/>
        </p:nvSpPr>
        <p:spPr>
          <a:xfrm>
            <a:off x="4248551" y="2774300"/>
            <a:ext cx="3418863" cy="873068"/>
          </a:xfrm>
          <a:prstGeom prst="rect">
            <a:avLst/>
          </a:prstGeom>
        </p:spPr>
        <p:txBody>
          <a:bodyPr lIns="0" tIns="0" rIns="0" bIns="0" rtlCol="0" anchor="t">
            <a:spAutoFit/>
          </a:bodyPr>
          <a:lstStyle/>
          <a:p>
            <a:pPr algn="just">
              <a:lnSpc>
                <a:spcPts val="3449"/>
              </a:lnSpc>
              <a:spcBef>
                <a:spcPct val="0"/>
              </a:spcBef>
            </a:pPr>
            <a:r>
              <a:rPr lang="en-US" sz="2499" b="1">
                <a:solidFill>
                  <a:srgbClr val="333336"/>
                </a:solidFill>
                <a:latin typeface="Arimo Bold"/>
                <a:ea typeface="Arimo Bold"/>
                <a:cs typeface="Arimo Bold"/>
                <a:sym typeface="Arimo Bold"/>
              </a:rPr>
              <a:t>Efficiency: Faster for short sequences (n&lt;d)</a:t>
            </a:r>
          </a:p>
        </p:txBody>
      </p:sp>
      <p:sp>
        <p:nvSpPr>
          <p:cNvPr id="30" name="TextBox 30"/>
          <p:cNvSpPr txBox="1"/>
          <p:nvPr/>
        </p:nvSpPr>
        <p:spPr>
          <a:xfrm>
            <a:off x="4796182" y="6640864"/>
            <a:ext cx="3422787" cy="1314449"/>
          </a:xfrm>
          <a:prstGeom prst="rect">
            <a:avLst/>
          </a:prstGeom>
        </p:spPr>
        <p:txBody>
          <a:bodyPr lIns="0" tIns="0" rIns="0" bIns="0" rtlCol="0" anchor="t">
            <a:spAutoFit/>
          </a:bodyPr>
          <a:lstStyle/>
          <a:p>
            <a:pPr algn="ctr">
              <a:lnSpc>
                <a:spcPts val="3450"/>
              </a:lnSpc>
              <a:spcBef>
                <a:spcPct val="0"/>
              </a:spcBef>
            </a:pPr>
            <a:r>
              <a:rPr lang="en-US" sz="2500" b="1">
                <a:solidFill>
                  <a:srgbClr val="333336"/>
                </a:solidFill>
                <a:latin typeface="Arimo Bold"/>
                <a:ea typeface="Arimo Bold"/>
                <a:cs typeface="Arimo Bold"/>
                <a:sym typeface="Arimo Bold"/>
              </a:rPr>
              <a:t>Parallelization: All computations can be done simultaneously</a:t>
            </a:r>
          </a:p>
        </p:txBody>
      </p:sp>
      <p:sp>
        <p:nvSpPr>
          <p:cNvPr id="31" name="TextBox 31"/>
          <p:cNvSpPr txBox="1"/>
          <p:nvPr/>
        </p:nvSpPr>
        <p:spPr>
          <a:xfrm>
            <a:off x="10002211" y="2587199"/>
            <a:ext cx="3488349" cy="1752599"/>
          </a:xfrm>
          <a:prstGeom prst="rect">
            <a:avLst/>
          </a:prstGeom>
        </p:spPr>
        <p:txBody>
          <a:bodyPr lIns="0" tIns="0" rIns="0" bIns="0" rtlCol="0" anchor="t">
            <a:spAutoFit/>
          </a:bodyPr>
          <a:lstStyle/>
          <a:p>
            <a:pPr algn="ctr">
              <a:lnSpc>
                <a:spcPts val="3450"/>
              </a:lnSpc>
              <a:spcBef>
                <a:spcPct val="0"/>
              </a:spcBef>
            </a:pPr>
            <a:r>
              <a:rPr lang="en-US" sz="2500" b="1">
                <a:solidFill>
                  <a:srgbClr val="333336"/>
                </a:solidFill>
                <a:latin typeface="Arimo Bold"/>
                <a:ea typeface="Arimo Bold"/>
                <a:cs typeface="Arimo Bold"/>
                <a:sym typeface="Arimo Bold"/>
              </a:rPr>
              <a:t>Generalization: Capture long range dependencies better than RNN or CNN</a:t>
            </a:r>
          </a:p>
        </p:txBody>
      </p:sp>
      <p:sp>
        <p:nvSpPr>
          <p:cNvPr id="32" name="TextBox 32"/>
          <p:cNvSpPr txBox="1"/>
          <p:nvPr/>
        </p:nvSpPr>
        <p:spPr>
          <a:xfrm>
            <a:off x="10841718" y="6431314"/>
            <a:ext cx="3482822" cy="2190749"/>
          </a:xfrm>
          <a:prstGeom prst="rect">
            <a:avLst/>
          </a:prstGeom>
        </p:spPr>
        <p:txBody>
          <a:bodyPr lIns="0" tIns="0" rIns="0" bIns="0" rtlCol="0" anchor="t">
            <a:spAutoFit/>
          </a:bodyPr>
          <a:lstStyle/>
          <a:p>
            <a:pPr algn="ctr">
              <a:lnSpc>
                <a:spcPts val="3450"/>
              </a:lnSpc>
              <a:spcBef>
                <a:spcPct val="0"/>
              </a:spcBef>
            </a:pPr>
            <a:r>
              <a:rPr lang="en-US" sz="2500" b="1">
                <a:solidFill>
                  <a:srgbClr val="333336"/>
                </a:solidFill>
                <a:latin typeface="Arimo Bold"/>
                <a:ea typeface="Arimo Bold"/>
                <a:cs typeface="Arimo Bold"/>
                <a:sym typeface="Arimo Bold"/>
              </a:rPr>
              <a:t>Interpretability: Attention weights make it easier to understand what the model is learning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a:off x="1416984" y="4076318"/>
            <a:ext cx="16400254" cy="1905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735937" y="1009650"/>
            <a:ext cx="15225150" cy="1619250"/>
          </a:xfrm>
          <a:prstGeom prst="rect">
            <a:avLst/>
          </a:prstGeom>
        </p:spPr>
        <p:txBody>
          <a:bodyPr lIns="0" tIns="0" rIns="0" bIns="0" rtlCol="0" anchor="t">
            <a:spAutoFit/>
          </a:bodyPr>
          <a:lstStyle/>
          <a:p>
            <a:pPr algn="l">
              <a:lnSpc>
                <a:spcPts val="5160"/>
              </a:lnSpc>
            </a:pPr>
            <a:r>
              <a:rPr lang="en-US" sz="4300" b="1">
                <a:solidFill>
                  <a:srgbClr val="333336"/>
                </a:solidFill>
                <a:latin typeface="Arimo Bold"/>
                <a:ea typeface="Arimo Bold"/>
                <a:cs typeface="Arimo Bold"/>
                <a:sym typeface="Arimo Bold"/>
              </a:rPr>
              <a:t>Attention Visualization</a:t>
            </a:r>
          </a:p>
          <a:p>
            <a:pPr algn="l">
              <a:lnSpc>
                <a:spcPts val="7560"/>
              </a:lnSpc>
            </a:pPr>
            <a:endParaRPr lang="en-US" sz="4300" b="1">
              <a:solidFill>
                <a:srgbClr val="333336"/>
              </a:solidFill>
              <a:latin typeface="Arimo Bold"/>
              <a:ea typeface="Arimo Bold"/>
              <a:cs typeface="Arimo Bold"/>
              <a:sym typeface="Arimo Bold"/>
            </a:endParaRPr>
          </a:p>
        </p:txBody>
      </p:sp>
      <p:sp>
        <p:nvSpPr>
          <p:cNvPr id="25" name="Freeform 25"/>
          <p:cNvSpPr/>
          <p:nvPr/>
        </p:nvSpPr>
        <p:spPr>
          <a:xfrm>
            <a:off x="15858842" y="224612"/>
            <a:ext cx="1102245" cy="1318438"/>
          </a:xfrm>
          <a:custGeom>
            <a:avLst/>
            <a:gdLst/>
            <a:ahLst/>
            <a:cxnLst/>
            <a:rect l="l" t="t" r="r" b="b"/>
            <a:pathLst>
              <a:path w="1102245" h="1318438">
                <a:moveTo>
                  <a:pt x="0" y="0"/>
                </a:moveTo>
                <a:lnTo>
                  <a:pt x="1102245" y="0"/>
                </a:lnTo>
                <a:lnTo>
                  <a:pt x="1102245" y="1318438"/>
                </a:lnTo>
                <a:lnTo>
                  <a:pt x="0" y="13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2735165" y="3073404"/>
            <a:ext cx="13226695" cy="6216546"/>
          </a:xfrm>
          <a:custGeom>
            <a:avLst/>
            <a:gdLst/>
            <a:ahLst/>
            <a:cxnLst/>
            <a:rect l="l" t="t" r="r" b="b"/>
            <a:pathLst>
              <a:path w="13226695" h="6216546">
                <a:moveTo>
                  <a:pt x="0" y="0"/>
                </a:moveTo>
                <a:lnTo>
                  <a:pt x="13226695" y="0"/>
                </a:lnTo>
                <a:lnTo>
                  <a:pt x="13226695" y="6216546"/>
                </a:lnTo>
                <a:lnTo>
                  <a:pt x="0" y="6216546"/>
                </a:lnTo>
                <a:lnTo>
                  <a:pt x="0" y="0"/>
                </a:lnTo>
                <a:close/>
              </a:path>
            </a:pathLst>
          </a:custGeom>
          <a:blipFill>
            <a:blip r:embed="rId8"/>
            <a:stretch>
              <a:fillRect/>
            </a:stretch>
          </a:blipFill>
        </p:spPr>
      </p:sp>
      <p:sp>
        <p:nvSpPr>
          <p:cNvPr id="27" name="TextBox 27"/>
          <p:cNvSpPr txBox="1"/>
          <p:nvPr/>
        </p:nvSpPr>
        <p:spPr>
          <a:xfrm>
            <a:off x="1435900" y="1771650"/>
            <a:ext cx="16400265" cy="964692"/>
          </a:xfrm>
          <a:prstGeom prst="rect">
            <a:avLst/>
          </a:prstGeom>
        </p:spPr>
        <p:txBody>
          <a:bodyPr lIns="0" tIns="0" rIns="0" bIns="0" rtlCol="0" anchor="t">
            <a:spAutoFit/>
          </a:bodyPr>
          <a:lstStyle/>
          <a:p>
            <a:pPr algn="l">
              <a:lnSpc>
                <a:spcPts val="3863"/>
              </a:lnSpc>
              <a:spcBef>
                <a:spcPct val="0"/>
              </a:spcBef>
            </a:pPr>
            <a:r>
              <a:rPr lang="en-US" sz="2799" b="1">
                <a:solidFill>
                  <a:srgbClr val="333336"/>
                </a:solidFill>
                <a:latin typeface="Barlow Bold"/>
                <a:ea typeface="Barlow Bold"/>
                <a:cs typeface="Barlow Bold"/>
                <a:sym typeface="Barlow Bold"/>
              </a:rPr>
              <a:t>Sentence: It is in this spirit that a majority of American governments have passed new laws since 2009 </a:t>
            </a:r>
            <a:r>
              <a:rPr lang="en-US" sz="2799" b="1" u="sng">
                <a:solidFill>
                  <a:srgbClr val="333336"/>
                </a:solidFill>
                <a:latin typeface="Barlow Bold"/>
                <a:ea typeface="Barlow Bold"/>
                <a:cs typeface="Barlow Bold"/>
                <a:sym typeface="Barlow Bold"/>
              </a:rPr>
              <a:t>making</a:t>
            </a:r>
            <a:r>
              <a:rPr lang="en-US" sz="2799" b="1">
                <a:solidFill>
                  <a:srgbClr val="333336"/>
                </a:solidFill>
                <a:latin typeface="Barlow Bold"/>
                <a:ea typeface="Barlow Bold"/>
                <a:cs typeface="Barlow Bold"/>
                <a:sym typeface="Barlow Bold"/>
              </a:rPr>
              <a:t> the registration or voting process more difficult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2" name="Freeform 22"/>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5862506" y="2608917"/>
            <a:ext cx="7979952" cy="6882709"/>
          </a:xfrm>
          <a:custGeom>
            <a:avLst/>
            <a:gdLst/>
            <a:ahLst/>
            <a:cxnLst/>
            <a:rect l="l" t="t" r="r" b="b"/>
            <a:pathLst>
              <a:path w="7979952" h="6882709">
                <a:moveTo>
                  <a:pt x="0" y="0"/>
                </a:moveTo>
                <a:lnTo>
                  <a:pt x="7979952" y="0"/>
                </a:lnTo>
                <a:lnTo>
                  <a:pt x="7979952" y="6882709"/>
                </a:lnTo>
                <a:lnTo>
                  <a:pt x="0" y="6882709"/>
                </a:lnTo>
                <a:lnTo>
                  <a:pt x="0" y="0"/>
                </a:lnTo>
                <a:close/>
              </a:path>
            </a:pathLst>
          </a:custGeom>
          <a:blipFill>
            <a:blip r:embed="rId6"/>
            <a:stretch>
              <a:fillRect/>
            </a:stretch>
          </a:blipFill>
        </p:spPr>
      </p:sp>
      <p:sp>
        <p:nvSpPr>
          <p:cNvPr id="24" name="TextBox 24"/>
          <p:cNvSpPr txBox="1"/>
          <p:nvPr/>
        </p:nvSpPr>
        <p:spPr>
          <a:xfrm>
            <a:off x="1440000" y="1009650"/>
            <a:ext cx="15225150" cy="1457325"/>
          </a:xfrm>
          <a:prstGeom prst="rect">
            <a:avLst/>
          </a:prstGeom>
        </p:spPr>
        <p:txBody>
          <a:bodyPr lIns="0" tIns="0" rIns="0" bIns="0" rtlCol="0" anchor="t">
            <a:spAutoFit/>
          </a:bodyPr>
          <a:lstStyle/>
          <a:p>
            <a:pPr algn="l">
              <a:lnSpc>
                <a:spcPts val="5040"/>
              </a:lnSpc>
            </a:pPr>
            <a:r>
              <a:rPr lang="en-US" sz="4200" b="1">
                <a:solidFill>
                  <a:srgbClr val="333336"/>
                </a:solidFill>
                <a:latin typeface="Arimo Bold"/>
                <a:ea typeface="Arimo Bold"/>
                <a:cs typeface="Arimo Bold"/>
                <a:sym typeface="Arimo Bold"/>
              </a:rPr>
              <a:t>Attention Heads and Anaphora Resolution</a:t>
            </a:r>
          </a:p>
          <a:p>
            <a:pPr algn="l">
              <a:lnSpc>
                <a:spcPts val="6360"/>
              </a:lnSpc>
            </a:pPr>
            <a:endParaRPr lang="en-US" sz="4200" b="1">
              <a:solidFill>
                <a:srgbClr val="333336"/>
              </a:solidFill>
              <a:latin typeface="Arimo Bold"/>
              <a:ea typeface="Arimo Bold"/>
              <a:cs typeface="Arimo Bold"/>
              <a:sym typeface="Arimo Bold"/>
            </a:endParaRPr>
          </a:p>
        </p:txBody>
      </p:sp>
      <p:sp>
        <p:nvSpPr>
          <p:cNvPr id="25" name="TextBox 25"/>
          <p:cNvSpPr txBox="1"/>
          <p:nvPr/>
        </p:nvSpPr>
        <p:spPr>
          <a:xfrm>
            <a:off x="1416964" y="1957673"/>
            <a:ext cx="16871036" cy="885825"/>
          </a:xfrm>
          <a:prstGeom prst="rect">
            <a:avLst/>
          </a:prstGeom>
        </p:spPr>
        <p:txBody>
          <a:bodyPr lIns="0" tIns="0" rIns="0" bIns="0" rtlCol="0" anchor="t">
            <a:spAutoFit/>
          </a:bodyPr>
          <a:lstStyle/>
          <a:p>
            <a:pPr algn="l">
              <a:lnSpc>
                <a:spcPts val="3480"/>
              </a:lnSpc>
              <a:spcBef>
                <a:spcPct val="0"/>
              </a:spcBef>
            </a:pPr>
            <a:r>
              <a:rPr lang="en-US" sz="2900" b="1">
                <a:solidFill>
                  <a:srgbClr val="333336"/>
                </a:solidFill>
                <a:latin typeface="Arimo Bold"/>
                <a:ea typeface="Arimo Bold"/>
                <a:cs typeface="Arimo Bold"/>
                <a:sym typeface="Arimo Bold"/>
              </a:rPr>
              <a:t>Sentence: The law will never be perfect, but </a:t>
            </a:r>
            <a:r>
              <a:rPr lang="en-US" sz="2900" b="1" u="sng">
                <a:solidFill>
                  <a:srgbClr val="333336"/>
                </a:solidFill>
                <a:latin typeface="Arimo Bold"/>
                <a:ea typeface="Arimo Bold"/>
                <a:cs typeface="Arimo Bold"/>
                <a:sym typeface="Arimo Bold"/>
              </a:rPr>
              <a:t>its application</a:t>
            </a:r>
            <a:r>
              <a:rPr lang="en-US" sz="2900" b="1">
                <a:solidFill>
                  <a:srgbClr val="333336"/>
                </a:solidFill>
                <a:latin typeface="Arimo Bold"/>
                <a:ea typeface="Arimo Bold"/>
                <a:cs typeface="Arimo Bold"/>
                <a:sym typeface="Arimo Bold"/>
              </a:rPr>
              <a:t> should be just- this is what we are missing, in my opinion.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AutoShape 24"/>
          <p:cNvSpPr/>
          <p:nvPr/>
        </p:nvSpPr>
        <p:spPr>
          <a:xfrm rot="5391635">
            <a:off x="59539" y="4984100"/>
            <a:ext cx="7829273" cy="0"/>
          </a:xfrm>
          <a:prstGeom prst="line">
            <a:avLst/>
          </a:prstGeom>
          <a:ln w="9525" cap="rnd">
            <a:solidFill>
              <a:srgbClr val="CCCCCC"/>
            </a:solidFill>
            <a:prstDash val="solid"/>
            <a:headEnd type="oval" w="lg" len="lg"/>
            <a:tailEnd type="oval" w="lg" len="lg"/>
          </a:ln>
        </p:spPr>
      </p:sp>
      <p:sp>
        <p:nvSpPr>
          <p:cNvPr id="25" name="Freeform 25"/>
          <p:cNvSpPr/>
          <p:nvPr/>
        </p:nvSpPr>
        <p:spPr>
          <a:xfrm>
            <a:off x="2441425" y="1186513"/>
            <a:ext cx="841550" cy="6594910"/>
          </a:xfrm>
          <a:custGeom>
            <a:avLst/>
            <a:gdLst/>
            <a:ahLst/>
            <a:cxnLst/>
            <a:rect l="l" t="t" r="r" b="b"/>
            <a:pathLst>
              <a:path w="841550" h="6594910">
                <a:moveTo>
                  <a:pt x="0" y="0"/>
                </a:moveTo>
                <a:lnTo>
                  <a:pt x="841550" y="0"/>
                </a:lnTo>
                <a:lnTo>
                  <a:pt x="841550" y="6594910"/>
                </a:lnTo>
                <a:lnTo>
                  <a:pt x="0" y="6594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6036206" y="3025025"/>
            <a:ext cx="7469377" cy="6479684"/>
          </a:xfrm>
          <a:custGeom>
            <a:avLst/>
            <a:gdLst/>
            <a:ahLst/>
            <a:cxnLst/>
            <a:rect l="l" t="t" r="r" b="b"/>
            <a:pathLst>
              <a:path w="7469377" h="6479684">
                <a:moveTo>
                  <a:pt x="0" y="0"/>
                </a:moveTo>
                <a:lnTo>
                  <a:pt x="7469376" y="0"/>
                </a:lnTo>
                <a:lnTo>
                  <a:pt x="7469376" y="6479685"/>
                </a:lnTo>
                <a:lnTo>
                  <a:pt x="0" y="6479685"/>
                </a:lnTo>
                <a:lnTo>
                  <a:pt x="0" y="0"/>
                </a:lnTo>
                <a:close/>
              </a:path>
            </a:pathLst>
          </a:custGeom>
          <a:blipFill>
            <a:blip r:embed="rId8"/>
            <a:stretch>
              <a:fillRect/>
            </a:stretch>
          </a:blipFill>
        </p:spPr>
      </p:sp>
      <p:sp>
        <p:nvSpPr>
          <p:cNvPr id="27" name="TextBox 27"/>
          <p:cNvSpPr txBox="1"/>
          <p:nvPr/>
        </p:nvSpPr>
        <p:spPr>
          <a:xfrm>
            <a:off x="4440225" y="866730"/>
            <a:ext cx="8536539" cy="1860034"/>
          </a:xfrm>
          <a:prstGeom prst="rect">
            <a:avLst/>
          </a:prstGeom>
        </p:spPr>
        <p:txBody>
          <a:bodyPr lIns="0" tIns="0" rIns="0" bIns="0" rtlCol="0" anchor="t">
            <a:spAutoFit/>
          </a:bodyPr>
          <a:lstStyle/>
          <a:p>
            <a:pPr algn="l">
              <a:lnSpc>
                <a:spcPts val="5880"/>
              </a:lnSpc>
            </a:pPr>
            <a:r>
              <a:rPr lang="en-US" sz="4900" b="1">
                <a:solidFill>
                  <a:srgbClr val="333336"/>
                </a:solidFill>
                <a:latin typeface="Arimo Bold"/>
                <a:ea typeface="Arimo Bold"/>
                <a:cs typeface="Arimo Bold"/>
                <a:sym typeface="Arimo Bold"/>
              </a:rPr>
              <a:t>Specialized Attention Heads</a:t>
            </a:r>
          </a:p>
          <a:p>
            <a:pPr algn="l">
              <a:lnSpc>
                <a:spcPts val="8711"/>
              </a:lnSpc>
            </a:pPr>
            <a:endParaRPr lang="en-US" sz="4900" b="1">
              <a:solidFill>
                <a:srgbClr val="333336"/>
              </a:solidFill>
              <a:latin typeface="Arimo Bold"/>
              <a:ea typeface="Arimo Bold"/>
              <a:cs typeface="Arimo Bold"/>
              <a:sym typeface="Arimo Bold"/>
            </a:endParaRPr>
          </a:p>
        </p:txBody>
      </p:sp>
      <p:sp>
        <p:nvSpPr>
          <p:cNvPr id="28" name="TextBox 28"/>
          <p:cNvSpPr txBox="1"/>
          <p:nvPr/>
        </p:nvSpPr>
        <p:spPr>
          <a:xfrm>
            <a:off x="4283738" y="1874605"/>
            <a:ext cx="8536539" cy="733425"/>
          </a:xfrm>
          <a:prstGeom prst="rect">
            <a:avLst/>
          </a:prstGeom>
        </p:spPr>
        <p:txBody>
          <a:bodyPr lIns="0" tIns="0" rIns="0" bIns="0" rtlCol="0" anchor="t">
            <a:spAutoFit/>
          </a:bodyPr>
          <a:lstStyle/>
          <a:p>
            <a:pPr algn="ctr">
              <a:lnSpc>
                <a:spcPts val="2880"/>
              </a:lnSpc>
              <a:spcBef>
                <a:spcPct val="0"/>
              </a:spcBef>
            </a:pPr>
            <a:r>
              <a:rPr lang="en-US" sz="2400" b="1">
                <a:solidFill>
                  <a:srgbClr val="333336"/>
                </a:solidFill>
                <a:latin typeface="Arimo Bold"/>
                <a:ea typeface="Arimo Bold"/>
                <a:cs typeface="Arimo Bold"/>
                <a:sym typeface="Arimo Bold"/>
              </a:rPr>
              <a:t>Sentence: The law will never be perfect, but its application should be just- this is what we are missing, in my opinion.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2875101" y="4451858"/>
            <a:ext cx="13392225" cy="1303299"/>
          </a:xfrm>
          <a:prstGeom prst="rect">
            <a:avLst/>
          </a:prstGeom>
        </p:spPr>
        <p:txBody>
          <a:bodyPr lIns="0" tIns="0" rIns="0" bIns="0" rtlCol="0" anchor="t">
            <a:spAutoFit/>
          </a:bodyPr>
          <a:lstStyle/>
          <a:p>
            <a:pPr algn="just">
              <a:lnSpc>
                <a:spcPts val="5031"/>
              </a:lnSpc>
            </a:pPr>
            <a:r>
              <a:rPr lang="en-US" sz="3620" b="1">
                <a:solidFill>
                  <a:srgbClr val="000000"/>
                </a:solidFill>
                <a:latin typeface="Rachana Bold"/>
                <a:ea typeface="Rachana Bold"/>
                <a:cs typeface="Rachana Bold"/>
                <a:sym typeface="Rachana Bold"/>
              </a:rPr>
              <a:t> This approach requires more training time, especially when dealing with longer sequences.</a:t>
            </a:r>
          </a:p>
        </p:txBody>
      </p:sp>
      <p:sp>
        <p:nvSpPr>
          <p:cNvPr id="25" name="Freeform 25"/>
          <p:cNvSpPr/>
          <p:nvPr/>
        </p:nvSpPr>
        <p:spPr>
          <a:xfrm>
            <a:off x="1516547" y="5943768"/>
            <a:ext cx="1008255" cy="938594"/>
          </a:xfrm>
          <a:custGeom>
            <a:avLst/>
            <a:gdLst/>
            <a:ahLst/>
            <a:cxnLst/>
            <a:rect l="l" t="t" r="r" b="b"/>
            <a:pathLst>
              <a:path w="1008255" h="938594">
                <a:moveTo>
                  <a:pt x="0" y="0"/>
                </a:moveTo>
                <a:lnTo>
                  <a:pt x="1008255" y="0"/>
                </a:lnTo>
                <a:lnTo>
                  <a:pt x="1008255" y="938594"/>
                </a:lnTo>
                <a:lnTo>
                  <a:pt x="0" y="938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516547" y="3156774"/>
            <a:ext cx="1008255" cy="938594"/>
          </a:xfrm>
          <a:custGeom>
            <a:avLst/>
            <a:gdLst/>
            <a:ahLst/>
            <a:cxnLst/>
            <a:rect l="l" t="t" r="r" b="b"/>
            <a:pathLst>
              <a:path w="1008255" h="938594">
                <a:moveTo>
                  <a:pt x="0" y="0"/>
                </a:moveTo>
                <a:lnTo>
                  <a:pt x="1008255" y="0"/>
                </a:lnTo>
                <a:lnTo>
                  <a:pt x="1008255" y="938593"/>
                </a:lnTo>
                <a:lnTo>
                  <a:pt x="0" y="9385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597716" y="1213123"/>
            <a:ext cx="1008255" cy="938594"/>
          </a:xfrm>
          <a:custGeom>
            <a:avLst/>
            <a:gdLst/>
            <a:ahLst/>
            <a:cxnLst/>
            <a:rect l="l" t="t" r="r" b="b"/>
            <a:pathLst>
              <a:path w="1008255" h="938594">
                <a:moveTo>
                  <a:pt x="0" y="0"/>
                </a:moveTo>
                <a:lnTo>
                  <a:pt x="1008255" y="0"/>
                </a:lnTo>
                <a:lnTo>
                  <a:pt x="1008255" y="938594"/>
                </a:lnTo>
                <a:lnTo>
                  <a:pt x="0" y="938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2605971" y="1362361"/>
            <a:ext cx="14246652" cy="830777"/>
          </a:xfrm>
          <a:prstGeom prst="rect">
            <a:avLst/>
          </a:prstGeom>
        </p:spPr>
        <p:txBody>
          <a:bodyPr lIns="0" tIns="0" rIns="0" bIns="0" rtlCol="0" anchor="t">
            <a:spAutoFit/>
          </a:bodyPr>
          <a:lstStyle/>
          <a:p>
            <a:pPr algn="just">
              <a:lnSpc>
                <a:spcPts val="6463"/>
              </a:lnSpc>
            </a:pPr>
            <a:r>
              <a:rPr lang="en-US" sz="4649" b="1" dirty="0">
                <a:solidFill>
                  <a:srgbClr val="000000"/>
                </a:solidFill>
                <a:latin typeface="Rachana Bold"/>
                <a:ea typeface="Rachana Bold"/>
                <a:cs typeface="Rachana Bold"/>
                <a:sym typeface="Rachana Bold"/>
              </a:rPr>
              <a:t>The Transformer Model in Sequence Processing : </a:t>
            </a:r>
          </a:p>
        </p:txBody>
      </p:sp>
      <p:sp>
        <p:nvSpPr>
          <p:cNvPr id="29" name="TextBox 29"/>
          <p:cNvSpPr txBox="1"/>
          <p:nvPr/>
        </p:nvSpPr>
        <p:spPr>
          <a:xfrm>
            <a:off x="3121202" y="2233455"/>
            <a:ext cx="13731420" cy="628175"/>
          </a:xfrm>
          <a:prstGeom prst="rect">
            <a:avLst/>
          </a:prstGeom>
        </p:spPr>
        <p:txBody>
          <a:bodyPr lIns="0" tIns="0" rIns="0" bIns="0" rtlCol="0" anchor="t">
            <a:spAutoFit/>
          </a:bodyPr>
          <a:lstStyle/>
          <a:p>
            <a:pPr algn="just">
              <a:lnSpc>
                <a:spcPts val="5033"/>
              </a:lnSpc>
            </a:pPr>
            <a:r>
              <a:rPr lang="en-US" sz="3621" b="1" dirty="0">
                <a:solidFill>
                  <a:srgbClr val="000000"/>
                </a:solidFill>
                <a:latin typeface="Rachana Bold"/>
                <a:ea typeface="Rachana Bold"/>
                <a:cs typeface="Rachana Bold"/>
                <a:sym typeface="Rachana Bold"/>
              </a:rPr>
              <a:t> such as language translation. </a:t>
            </a:r>
          </a:p>
        </p:txBody>
      </p:sp>
      <p:sp>
        <p:nvSpPr>
          <p:cNvPr id="30" name="TextBox 30"/>
          <p:cNvSpPr txBox="1"/>
          <p:nvPr/>
        </p:nvSpPr>
        <p:spPr>
          <a:xfrm>
            <a:off x="2524802" y="3311456"/>
            <a:ext cx="14246652" cy="787978"/>
          </a:xfrm>
          <a:prstGeom prst="rect">
            <a:avLst/>
          </a:prstGeom>
        </p:spPr>
        <p:txBody>
          <a:bodyPr lIns="0" tIns="0" rIns="0" bIns="0" rtlCol="0" anchor="t">
            <a:spAutoFit/>
          </a:bodyPr>
          <a:lstStyle/>
          <a:p>
            <a:pPr algn="just">
              <a:lnSpc>
                <a:spcPts val="6185"/>
              </a:lnSpc>
            </a:pPr>
            <a:r>
              <a:rPr lang="en-US" sz="4449" b="1" dirty="0">
                <a:solidFill>
                  <a:srgbClr val="000000"/>
                </a:solidFill>
                <a:latin typeface="Rachana Bold"/>
                <a:ea typeface="Rachana Bold"/>
                <a:cs typeface="Rachana Bold"/>
                <a:sym typeface="Rachana Bold"/>
              </a:rPr>
              <a:t>Limitations of Traditional Models :</a:t>
            </a:r>
          </a:p>
        </p:txBody>
      </p:sp>
      <p:sp>
        <p:nvSpPr>
          <p:cNvPr id="31" name="TextBox 31"/>
          <p:cNvSpPr txBox="1"/>
          <p:nvPr/>
        </p:nvSpPr>
        <p:spPr>
          <a:xfrm>
            <a:off x="2425219" y="6112226"/>
            <a:ext cx="14246652" cy="830777"/>
          </a:xfrm>
          <a:prstGeom prst="rect">
            <a:avLst/>
          </a:prstGeom>
        </p:spPr>
        <p:txBody>
          <a:bodyPr lIns="0" tIns="0" rIns="0" bIns="0" rtlCol="0" anchor="t">
            <a:spAutoFit/>
          </a:bodyPr>
          <a:lstStyle/>
          <a:p>
            <a:pPr algn="just">
              <a:lnSpc>
                <a:spcPts val="6463"/>
              </a:lnSpc>
            </a:pPr>
            <a:r>
              <a:rPr lang="en-US" sz="4649" b="1">
                <a:solidFill>
                  <a:srgbClr val="000000"/>
                </a:solidFill>
                <a:latin typeface="Rachana Bold"/>
                <a:ea typeface="Rachana Bold"/>
                <a:cs typeface="Rachana Bold"/>
                <a:sym typeface="Rachana Bold"/>
              </a:rPr>
              <a:t>The Power of Attention Mechanisms : </a:t>
            </a:r>
          </a:p>
        </p:txBody>
      </p:sp>
      <p:sp>
        <p:nvSpPr>
          <p:cNvPr id="32" name="TextBox 32"/>
          <p:cNvSpPr txBox="1"/>
          <p:nvPr/>
        </p:nvSpPr>
        <p:spPr>
          <a:xfrm>
            <a:off x="2875101" y="6778045"/>
            <a:ext cx="13901018" cy="1888914"/>
          </a:xfrm>
          <a:prstGeom prst="rect">
            <a:avLst/>
          </a:prstGeom>
        </p:spPr>
        <p:txBody>
          <a:bodyPr lIns="0" tIns="0" rIns="0" bIns="0" rtlCol="0" anchor="t">
            <a:spAutoFit/>
          </a:bodyPr>
          <a:lstStyle/>
          <a:p>
            <a:pPr algn="l">
              <a:lnSpc>
                <a:spcPts val="4503"/>
              </a:lnSpc>
            </a:pPr>
            <a:endParaRPr/>
          </a:p>
          <a:p>
            <a:pPr algn="l">
              <a:lnSpc>
                <a:spcPts val="5031"/>
              </a:lnSpc>
            </a:pPr>
            <a:r>
              <a:rPr lang="en-US" sz="3620" b="1">
                <a:solidFill>
                  <a:srgbClr val="000000"/>
                </a:solidFill>
                <a:latin typeface="Rachana Bold"/>
                <a:ea typeface="Rachana Bold"/>
                <a:cs typeface="Rachana Bold"/>
                <a:sym typeface="Rachana Bold"/>
              </a:rPr>
              <a:t> This innovation enables it to process data on multiple processors at once, making it faster than traditional models.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416964" y="1644763"/>
            <a:ext cx="841915" cy="854617"/>
          </a:xfrm>
          <a:custGeom>
            <a:avLst/>
            <a:gdLst/>
            <a:ahLst/>
            <a:cxnLst/>
            <a:rect l="l" t="t" r="r" b="b"/>
            <a:pathLst>
              <a:path w="841915" h="854617">
                <a:moveTo>
                  <a:pt x="0" y="0"/>
                </a:moveTo>
                <a:lnTo>
                  <a:pt x="841915" y="0"/>
                </a:lnTo>
                <a:lnTo>
                  <a:pt x="841915" y="854617"/>
                </a:lnTo>
                <a:lnTo>
                  <a:pt x="0" y="854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0021892" y="6197951"/>
            <a:ext cx="6942168" cy="3131865"/>
          </a:xfrm>
          <a:custGeom>
            <a:avLst/>
            <a:gdLst/>
            <a:ahLst/>
            <a:cxnLst/>
            <a:rect l="l" t="t" r="r" b="b"/>
            <a:pathLst>
              <a:path w="6942168" h="3131865">
                <a:moveTo>
                  <a:pt x="0" y="0"/>
                </a:moveTo>
                <a:lnTo>
                  <a:pt x="6942169" y="0"/>
                </a:lnTo>
                <a:lnTo>
                  <a:pt x="6942169" y="3131865"/>
                </a:lnTo>
                <a:lnTo>
                  <a:pt x="0" y="3131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4675620" y="5364718"/>
            <a:ext cx="3893582" cy="3893582"/>
          </a:xfrm>
          <a:custGeom>
            <a:avLst/>
            <a:gdLst/>
            <a:ahLst/>
            <a:cxnLst/>
            <a:rect l="l" t="t" r="r" b="b"/>
            <a:pathLst>
              <a:path w="3893582" h="3893582">
                <a:moveTo>
                  <a:pt x="0" y="0"/>
                </a:moveTo>
                <a:lnTo>
                  <a:pt x="3893582" y="0"/>
                </a:lnTo>
                <a:lnTo>
                  <a:pt x="3893582" y="3893582"/>
                </a:lnTo>
                <a:lnTo>
                  <a:pt x="0" y="3893582"/>
                </a:lnTo>
                <a:lnTo>
                  <a:pt x="0" y="0"/>
                </a:lnTo>
                <a:close/>
              </a:path>
            </a:pathLst>
          </a:custGeom>
          <a:blipFill>
            <a:blip r:embed="rId10"/>
            <a:stretch>
              <a:fillRect/>
            </a:stretch>
          </a:blipFill>
        </p:spPr>
      </p:sp>
      <p:sp>
        <p:nvSpPr>
          <p:cNvPr id="27" name="TextBox 27"/>
          <p:cNvSpPr txBox="1"/>
          <p:nvPr/>
        </p:nvSpPr>
        <p:spPr>
          <a:xfrm>
            <a:off x="4507480" y="904875"/>
            <a:ext cx="8123444" cy="1134580"/>
          </a:xfrm>
          <a:prstGeom prst="rect">
            <a:avLst/>
          </a:prstGeom>
        </p:spPr>
        <p:txBody>
          <a:bodyPr lIns="0" tIns="0" rIns="0" bIns="0" rtlCol="0" anchor="t">
            <a:spAutoFit/>
          </a:bodyPr>
          <a:lstStyle/>
          <a:p>
            <a:pPr algn="ctr">
              <a:lnSpc>
                <a:spcPts val="8715"/>
              </a:lnSpc>
              <a:spcBef>
                <a:spcPct val="0"/>
              </a:spcBef>
            </a:pPr>
            <a:r>
              <a:rPr lang="en-US" sz="6270" b="1">
                <a:solidFill>
                  <a:srgbClr val="000000"/>
                </a:solidFill>
                <a:latin typeface="Rachana Bold"/>
                <a:ea typeface="Rachana Bold"/>
                <a:cs typeface="Rachana Bold"/>
                <a:sym typeface="Rachana Bold"/>
              </a:rPr>
              <a:t>Attention Is All Training</a:t>
            </a:r>
          </a:p>
        </p:txBody>
      </p:sp>
      <p:sp>
        <p:nvSpPr>
          <p:cNvPr id="28" name="TextBox 28"/>
          <p:cNvSpPr txBox="1"/>
          <p:nvPr/>
        </p:nvSpPr>
        <p:spPr>
          <a:xfrm>
            <a:off x="2165890" y="2068030"/>
            <a:ext cx="15339712" cy="3266390"/>
          </a:xfrm>
          <a:prstGeom prst="rect">
            <a:avLst/>
          </a:prstGeom>
        </p:spPr>
        <p:txBody>
          <a:bodyPr lIns="0" tIns="0" rIns="0" bIns="0" rtlCol="0" anchor="t">
            <a:spAutoFit/>
          </a:bodyPr>
          <a:lstStyle/>
          <a:p>
            <a:pPr algn="l">
              <a:lnSpc>
                <a:spcPts val="4977"/>
              </a:lnSpc>
              <a:spcBef>
                <a:spcPct val="0"/>
              </a:spcBef>
            </a:pPr>
            <a:r>
              <a:rPr lang="en-US" sz="3581" b="1">
                <a:solidFill>
                  <a:srgbClr val="000000"/>
                </a:solidFill>
                <a:latin typeface="Rachana Bold"/>
                <a:ea typeface="Rachana Bold"/>
                <a:cs typeface="Rachana Bold"/>
                <a:sym typeface="Rachana Bold"/>
              </a:rPr>
              <a:t>Training data: is a set of data used to train machine learning models, it's the data used to teach the model how to recognize patterns and features in the data.</a:t>
            </a:r>
          </a:p>
          <a:p>
            <a:pPr algn="l">
              <a:lnSpc>
                <a:spcPts val="4977"/>
              </a:lnSpc>
              <a:spcBef>
                <a:spcPct val="0"/>
              </a:spcBef>
            </a:pPr>
            <a:endParaRPr lang="en-US" sz="3581" b="1">
              <a:solidFill>
                <a:srgbClr val="000000"/>
              </a:solidFill>
              <a:latin typeface="Rachana Bold"/>
              <a:ea typeface="Rachana Bold"/>
              <a:cs typeface="Rachana Bold"/>
              <a:sym typeface="Rachana Bold"/>
            </a:endParaRPr>
          </a:p>
          <a:p>
            <a:pPr algn="l">
              <a:lnSpc>
                <a:spcPts val="4977"/>
              </a:lnSpc>
              <a:spcBef>
                <a:spcPct val="0"/>
              </a:spcBef>
            </a:pPr>
            <a:r>
              <a:rPr lang="en-US" sz="3581" b="1">
                <a:solidFill>
                  <a:srgbClr val="000000"/>
                </a:solidFill>
                <a:latin typeface="Rachana Bold"/>
                <a:ea typeface="Rachana Bold"/>
                <a:cs typeface="Rachana Bold"/>
                <a:sym typeface="Rachana Bold"/>
              </a:rPr>
              <a:t>Here we have an explanation of how to prepare and train machine translation data between English and German using the WMT 2014 English-German dataset.</a:t>
            </a:r>
          </a:p>
        </p:txBody>
      </p:sp>
      <p:sp>
        <p:nvSpPr>
          <p:cNvPr id="29" name="TextBox 29"/>
          <p:cNvSpPr txBox="1"/>
          <p:nvPr/>
        </p:nvSpPr>
        <p:spPr>
          <a:xfrm>
            <a:off x="10420458" y="6675972"/>
            <a:ext cx="6419521" cy="1778458"/>
          </a:xfrm>
          <a:prstGeom prst="rect">
            <a:avLst/>
          </a:prstGeom>
        </p:spPr>
        <p:txBody>
          <a:bodyPr lIns="0" tIns="0" rIns="0" bIns="0" rtlCol="0" anchor="t">
            <a:spAutoFit/>
          </a:bodyPr>
          <a:lstStyle/>
          <a:p>
            <a:pPr algn="l">
              <a:lnSpc>
                <a:spcPts val="3448"/>
              </a:lnSpc>
              <a:spcBef>
                <a:spcPct val="0"/>
              </a:spcBef>
            </a:pPr>
            <a:r>
              <a:rPr lang="en-US" sz="2481" b="1">
                <a:solidFill>
                  <a:srgbClr val="000000"/>
                </a:solidFill>
                <a:latin typeface="Rachana Bold"/>
                <a:ea typeface="Rachana Bold"/>
                <a:cs typeface="Rachana Bold"/>
                <a:sym typeface="Rachana Bold"/>
              </a:rPr>
              <a:t>The authors trained their model on standard machine translation datasets, specifically the WMT 2014 English-German dataset, which consists of approximately 4.5 million sentence pairs.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2869221" y="1279767"/>
            <a:ext cx="4193081" cy="4072642"/>
          </a:xfrm>
          <a:custGeom>
            <a:avLst/>
            <a:gdLst/>
            <a:ahLst/>
            <a:cxnLst/>
            <a:rect l="l" t="t" r="r" b="b"/>
            <a:pathLst>
              <a:path w="4193081" h="4072642">
                <a:moveTo>
                  <a:pt x="0" y="0"/>
                </a:moveTo>
                <a:lnTo>
                  <a:pt x="4193081" y="0"/>
                </a:lnTo>
                <a:lnTo>
                  <a:pt x="4193081" y="4072643"/>
                </a:lnTo>
                <a:lnTo>
                  <a:pt x="0" y="4072643"/>
                </a:lnTo>
                <a:lnTo>
                  <a:pt x="0" y="0"/>
                </a:lnTo>
                <a:close/>
              </a:path>
            </a:pathLst>
          </a:custGeom>
          <a:blipFill>
            <a:blip r:embed="rId6"/>
            <a:stretch>
              <a:fillRect l="-1851" r="-1851" b="-7576"/>
            </a:stretch>
          </a:blipFill>
        </p:spPr>
      </p:sp>
      <p:sp>
        <p:nvSpPr>
          <p:cNvPr id="25" name="Freeform 25"/>
          <p:cNvSpPr/>
          <p:nvPr/>
        </p:nvSpPr>
        <p:spPr>
          <a:xfrm>
            <a:off x="2076759" y="5446697"/>
            <a:ext cx="4093559" cy="4124493"/>
          </a:xfrm>
          <a:custGeom>
            <a:avLst/>
            <a:gdLst/>
            <a:ahLst/>
            <a:cxnLst/>
            <a:rect l="l" t="t" r="r" b="b"/>
            <a:pathLst>
              <a:path w="4093559" h="4124493">
                <a:moveTo>
                  <a:pt x="0" y="0"/>
                </a:moveTo>
                <a:lnTo>
                  <a:pt x="4093559" y="0"/>
                </a:lnTo>
                <a:lnTo>
                  <a:pt x="4093559" y="4124493"/>
                </a:lnTo>
                <a:lnTo>
                  <a:pt x="0" y="4124493"/>
                </a:lnTo>
                <a:lnTo>
                  <a:pt x="0" y="0"/>
                </a:lnTo>
                <a:close/>
              </a:path>
            </a:pathLst>
          </a:custGeom>
          <a:blipFill>
            <a:blip r:embed="rId6"/>
            <a:stretch>
              <a:fillRect/>
            </a:stretch>
          </a:blipFill>
        </p:spPr>
      </p:sp>
      <p:sp>
        <p:nvSpPr>
          <p:cNvPr id="26" name="Freeform 26"/>
          <p:cNvSpPr/>
          <p:nvPr/>
        </p:nvSpPr>
        <p:spPr>
          <a:xfrm>
            <a:off x="8729177" y="2132498"/>
            <a:ext cx="7506937" cy="7438692"/>
          </a:xfrm>
          <a:custGeom>
            <a:avLst/>
            <a:gdLst/>
            <a:ahLst/>
            <a:cxnLst/>
            <a:rect l="l" t="t" r="r" b="b"/>
            <a:pathLst>
              <a:path w="7506937" h="7438692">
                <a:moveTo>
                  <a:pt x="0" y="0"/>
                </a:moveTo>
                <a:lnTo>
                  <a:pt x="7506937" y="0"/>
                </a:lnTo>
                <a:lnTo>
                  <a:pt x="7506937" y="7438692"/>
                </a:lnTo>
                <a:lnTo>
                  <a:pt x="0" y="74386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9144050" y="3569722"/>
            <a:ext cx="457864" cy="601463"/>
          </a:xfrm>
          <a:custGeom>
            <a:avLst/>
            <a:gdLst/>
            <a:ahLst/>
            <a:cxnLst/>
            <a:rect l="l" t="t" r="r" b="b"/>
            <a:pathLst>
              <a:path w="457864" h="601463">
                <a:moveTo>
                  <a:pt x="0" y="0"/>
                </a:moveTo>
                <a:lnTo>
                  <a:pt x="457864" y="0"/>
                </a:lnTo>
                <a:lnTo>
                  <a:pt x="457864" y="601463"/>
                </a:lnTo>
                <a:lnTo>
                  <a:pt x="0" y="6014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9065033" y="4999779"/>
            <a:ext cx="497459" cy="653477"/>
          </a:xfrm>
          <a:custGeom>
            <a:avLst/>
            <a:gdLst/>
            <a:ahLst/>
            <a:cxnLst/>
            <a:rect l="l" t="t" r="r" b="b"/>
            <a:pathLst>
              <a:path w="497459" h="653477">
                <a:moveTo>
                  <a:pt x="0" y="0"/>
                </a:moveTo>
                <a:lnTo>
                  <a:pt x="497460" y="0"/>
                </a:lnTo>
                <a:lnTo>
                  <a:pt x="497460" y="653476"/>
                </a:lnTo>
                <a:lnTo>
                  <a:pt x="0" y="6534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TextBox 29"/>
          <p:cNvSpPr txBox="1"/>
          <p:nvPr/>
        </p:nvSpPr>
        <p:spPr>
          <a:xfrm>
            <a:off x="4440225" y="866730"/>
            <a:ext cx="8536539" cy="1860034"/>
          </a:xfrm>
          <a:prstGeom prst="rect">
            <a:avLst/>
          </a:prstGeom>
        </p:spPr>
        <p:txBody>
          <a:bodyPr lIns="0" tIns="0" rIns="0" bIns="0" rtlCol="0" anchor="t">
            <a:spAutoFit/>
          </a:bodyPr>
          <a:lstStyle/>
          <a:p>
            <a:pPr algn="l">
              <a:lnSpc>
                <a:spcPts val="5880"/>
              </a:lnSpc>
            </a:pPr>
            <a:r>
              <a:rPr lang="en-US" sz="4900" b="1">
                <a:solidFill>
                  <a:srgbClr val="333336"/>
                </a:solidFill>
                <a:latin typeface="Arimo Bold"/>
                <a:ea typeface="Arimo Bold"/>
                <a:cs typeface="Arimo Bold"/>
                <a:sym typeface="Arimo Bold"/>
              </a:rPr>
              <a:t>Specialized Attention Heads</a:t>
            </a:r>
          </a:p>
          <a:p>
            <a:pPr algn="l">
              <a:lnSpc>
                <a:spcPts val="8711"/>
              </a:lnSpc>
            </a:pPr>
            <a:endParaRPr lang="en-US" sz="4900" b="1">
              <a:solidFill>
                <a:srgbClr val="333336"/>
              </a:solidFill>
              <a:latin typeface="Arimo Bold"/>
              <a:ea typeface="Arimo Bold"/>
              <a:cs typeface="Arimo Bold"/>
              <a:sym typeface="Arimo Bold"/>
            </a:endParaRPr>
          </a:p>
        </p:txBody>
      </p:sp>
      <p:sp>
        <p:nvSpPr>
          <p:cNvPr id="30" name="TextBox 30"/>
          <p:cNvSpPr txBox="1"/>
          <p:nvPr/>
        </p:nvSpPr>
        <p:spPr>
          <a:xfrm>
            <a:off x="3103558" y="2392497"/>
            <a:ext cx="3724408" cy="1762125"/>
          </a:xfrm>
          <a:prstGeom prst="rect">
            <a:avLst/>
          </a:prstGeom>
        </p:spPr>
        <p:txBody>
          <a:bodyPr lIns="0" tIns="0" rIns="0" bIns="0" rtlCol="0" anchor="t">
            <a:spAutoFit/>
          </a:bodyPr>
          <a:lstStyle/>
          <a:p>
            <a:pPr algn="ctr">
              <a:lnSpc>
                <a:spcPts val="2759"/>
              </a:lnSpc>
              <a:spcBef>
                <a:spcPct val="0"/>
              </a:spcBef>
            </a:pPr>
            <a:r>
              <a:rPr lang="en-US" sz="2299" b="1">
                <a:solidFill>
                  <a:srgbClr val="333336"/>
                </a:solidFill>
                <a:latin typeface="Arial Bold"/>
                <a:ea typeface="Arial Bold"/>
                <a:cs typeface="Arial Bold"/>
                <a:sym typeface="Arial Bold"/>
              </a:rPr>
              <a:t>For the English-French translation task, they utilized a much larger dataset containing around 36 million sentences.</a:t>
            </a:r>
          </a:p>
        </p:txBody>
      </p:sp>
      <p:sp>
        <p:nvSpPr>
          <p:cNvPr id="31" name="TextBox 31"/>
          <p:cNvSpPr txBox="1"/>
          <p:nvPr/>
        </p:nvSpPr>
        <p:spPr>
          <a:xfrm>
            <a:off x="2176597" y="6488464"/>
            <a:ext cx="3893883" cy="1975274"/>
          </a:xfrm>
          <a:prstGeom prst="rect">
            <a:avLst/>
          </a:prstGeom>
        </p:spPr>
        <p:txBody>
          <a:bodyPr lIns="0" tIns="0" rIns="0" bIns="0" rtlCol="0" anchor="t">
            <a:spAutoFit/>
          </a:bodyPr>
          <a:lstStyle/>
          <a:p>
            <a:pPr algn="ctr">
              <a:lnSpc>
                <a:spcPts val="2529"/>
              </a:lnSpc>
              <a:spcBef>
                <a:spcPct val="0"/>
              </a:spcBef>
            </a:pPr>
            <a:r>
              <a:rPr lang="en-US" sz="2108" b="1">
                <a:solidFill>
                  <a:srgbClr val="333336"/>
                </a:solidFill>
                <a:latin typeface="Arial Bold"/>
                <a:ea typeface="Arial Bold"/>
                <a:cs typeface="Arial Bold"/>
                <a:sym typeface="Arial Bold"/>
              </a:rPr>
              <a:t>For English-to-German translation, the team used a dataset containing about 4.5M sentence pairs, with sentences encoded using Byte-Pair Encoding (BPE).</a:t>
            </a:r>
          </a:p>
        </p:txBody>
      </p:sp>
      <p:sp>
        <p:nvSpPr>
          <p:cNvPr id="32" name="TextBox 32"/>
          <p:cNvSpPr txBox="1"/>
          <p:nvPr/>
        </p:nvSpPr>
        <p:spPr>
          <a:xfrm>
            <a:off x="9144050" y="3639938"/>
            <a:ext cx="6867074" cy="962025"/>
          </a:xfrm>
          <a:prstGeom prst="rect">
            <a:avLst/>
          </a:prstGeom>
        </p:spPr>
        <p:txBody>
          <a:bodyPr lIns="0" tIns="0" rIns="0" bIns="0" rtlCol="0" anchor="t">
            <a:spAutoFit/>
          </a:bodyPr>
          <a:lstStyle/>
          <a:p>
            <a:pPr marL="431801" lvl="1" indent="-215900" algn="ctr">
              <a:lnSpc>
                <a:spcPts val="2400"/>
              </a:lnSpc>
              <a:spcBef>
                <a:spcPct val="0"/>
              </a:spcBef>
              <a:buFont typeface="Arial"/>
              <a:buChar char="•"/>
            </a:pPr>
            <a:r>
              <a:rPr lang="en-US" sz="2000" b="1">
                <a:solidFill>
                  <a:srgbClr val="333336"/>
                </a:solidFill>
                <a:latin typeface="Arial Bold"/>
                <a:ea typeface="Arial Bold"/>
                <a:cs typeface="Arial Bold"/>
                <a:sym typeface="Arial Bold"/>
              </a:rPr>
              <a:t>This encoding method reduces the vocabulary size by splitting words into smaller segments, which decreases token repetition.</a:t>
            </a:r>
          </a:p>
        </p:txBody>
      </p:sp>
      <p:sp>
        <p:nvSpPr>
          <p:cNvPr id="33" name="TextBox 33"/>
          <p:cNvSpPr txBox="1"/>
          <p:nvPr/>
        </p:nvSpPr>
        <p:spPr>
          <a:xfrm>
            <a:off x="9144050" y="5113403"/>
            <a:ext cx="6348435" cy="2134896"/>
          </a:xfrm>
          <a:prstGeom prst="rect">
            <a:avLst/>
          </a:prstGeom>
        </p:spPr>
        <p:txBody>
          <a:bodyPr lIns="0" tIns="0" rIns="0" bIns="0" rtlCol="0" anchor="t">
            <a:spAutoFit/>
          </a:bodyPr>
          <a:lstStyle/>
          <a:p>
            <a:pPr marL="444580" lvl="1" indent="-222290" algn="ctr">
              <a:lnSpc>
                <a:spcPts val="2471"/>
              </a:lnSpc>
              <a:spcBef>
                <a:spcPct val="0"/>
              </a:spcBef>
              <a:buFont typeface="Arial"/>
              <a:buChar char="•"/>
            </a:pPr>
            <a:r>
              <a:rPr lang="en-US" sz="2059" b="1">
                <a:solidFill>
                  <a:srgbClr val="333336"/>
                </a:solidFill>
                <a:latin typeface="Arial Bold"/>
                <a:ea typeface="Arial Bold"/>
                <a:cs typeface="Arial Bold"/>
                <a:sym typeface="Arial Bold"/>
              </a:rPr>
              <a:t>The sentences were processed using byte-pair encoding to create a shared vocabulary of about:</a:t>
            </a:r>
          </a:p>
          <a:p>
            <a:pPr algn="ctr">
              <a:lnSpc>
                <a:spcPts val="2903"/>
              </a:lnSpc>
            </a:pPr>
            <a:endParaRPr lang="en-US" sz="2059" b="1">
              <a:solidFill>
                <a:srgbClr val="333336"/>
              </a:solidFill>
              <a:latin typeface="Arial Bold"/>
              <a:ea typeface="Arial Bold"/>
              <a:cs typeface="Arial Bold"/>
              <a:sym typeface="Arial Bold"/>
            </a:endParaRPr>
          </a:p>
          <a:p>
            <a:pPr algn="ctr">
              <a:lnSpc>
                <a:spcPts val="3500"/>
              </a:lnSpc>
            </a:pPr>
            <a:r>
              <a:rPr lang="en-US" sz="2059" b="1">
                <a:solidFill>
                  <a:srgbClr val="333336"/>
                </a:solidFill>
                <a:latin typeface="Arial Bold"/>
                <a:ea typeface="Arial Bold"/>
                <a:cs typeface="Arial Bold"/>
                <a:sym typeface="Arial Bold"/>
              </a:rPr>
              <a:t> 37,000 tokens for English-German</a:t>
            </a:r>
          </a:p>
          <a:p>
            <a:pPr algn="ctr">
              <a:lnSpc>
                <a:spcPts val="3500"/>
              </a:lnSpc>
            </a:pPr>
            <a:r>
              <a:rPr lang="en-US" sz="2059" b="1">
                <a:solidFill>
                  <a:srgbClr val="333336"/>
                </a:solidFill>
                <a:latin typeface="Arial Bold"/>
                <a:ea typeface="Arial Bold"/>
                <a:cs typeface="Arial Bold"/>
                <a:sym typeface="Arial Bold"/>
              </a:rPr>
              <a:t> 32,000 tokens for English-French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599933" y="3544138"/>
            <a:ext cx="525646" cy="525646"/>
          </a:xfrm>
          <a:custGeom>
            <a:avLst/>
            <a:gdLst/>
            <a:ahLst/>
            <a:cxnLst/>
            <a:rect l="l" t="t" r="r" b="b"/>
            <a:pathLst>
              <a:path w="525646" h="525646">
                <a:moveTo>
                  <a:pt x="0" y="0"/>
                </a:moveTo>
                <a:lnTo>
                  <a:pt x="525646" y="0"/>
                </a:lnTo>
                <a:lnTo>
                  <a:pt x="525646" y="525646"/>
                </a:lnTo>
                <a:lnTo>
                  <a:pt x="0" y="525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641940" y="2518429"/>
            <a:ext cx="441631" cy="441631"/>
          </a:xfrm>
          <a:custGeom>
            <a:avLst/>
            <a:gdLst/>
            <a:ahLst/>
            <a:cxnLst/>
            <a:rect l="l" t="t" r="r" b="b"/>
            <a:pathLst>
              <a:path w="441631" h="441631">
                <a:moveTo>
                  <a:pt x="0" y="0"/>
                </a:moveTo>
                <a:lnTo>
                  <a:pt x="441631" y="0"/>
                </a:lnTo>
                <a:lnTo>
                  <a:pt x="441631" y="441632"/>
                </a:lnTo>
                <a:lnTo>
                  <a:pt x="0" y="441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599933" y="1852349"/>
            <a:ext cx="525646" cy="525646"/>
          </a:xfrm>
          <a:custGeom>
            <a:avLst/>
            <a:gdLst/>
            <a:ahLst/>
            <a:cxnLst/>
            <a:rect l="l" t="t" r="r" b="b"/>
            <a:pathLst>
              <a:path w="525646" h="525646">
                <a:moveTo>
                  <a:pt x="0" y="0"/>
                </a:moveTo>
                <a:lnTo>
                  <a:pt x="525646" y="0"/>
                </a:lnTo>
                <a:lnTo>
                  <a:pt x="525646" y="525646"/>
                </a:lnTo>
                <a:lnTo>
                  <a:pt x="0" y="525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5831196" y="4423980"/>
            <a:ext cx="7119717" cy="5104703"/>
          </a:xfrm>
          <a:custGeom>
            <a:avLst/>
            <a:gdLst/>
            <a:ahLst/>
            <a:cxnLst/>
            <a:rect l="l" t="t" r="r" b="b"/>
            <a:pathLst>
              <a:path w="7119717" h="5104703">
                <a:moveTo>
                  <a:pt x="0" y="0"/>
                </a:moveTo>
                <a:lnTo>
                  <a:pt x="7119718" y="0"/>
                </a:lnTo>
                <a:lnTo>
                  <a:pt x="7119718" y="5104703"/>
                </a:lnTo>
                <a:lnTo>
                  <a:pt x="0" y="5104703"/>
                </a:lnTo>
                <a:lnTo>
                  <a:pt x="0" y="0"/>
                </a:lnTo>
                <a:close/>
              </a:path>
            </a:pathLst>
          </a:custGeom>
          <a:blipFill>
            <a:blip r:embed="rId8"/>
            <a:stretch>
              <a:fillRect/>
            </a:stretch>
          </a:blipFill>
        </p:spPr>
      </p:sp>
      <p:sp>
        <p:nvSpPr>
          <p:cNvPr id="28" name="TextBox 28"/>
          <p:cNvSpPr txBox="1"/>
          <p:nvPr/>
        </p:nvSpPr>
        <p:spPr>
          <a:xfrm>
            <a:off x="2176095" y="740244"/>
            <a:ext cx="8536539" cy="2486025"/>
          </a:xfrm>
          <a:prstGeom prst="rect">
            <a:avLst/>
          </a:prstGeom>
        </p:spPr>
        <p:txBody>
          <a:bodyPr lIns="0" tIns="0" rIns="0" bIns="0" rtlCol="0" anchor="t">
            <a:spAutoFit/>
          </a:bodyPr>
          <a:lstStyle/>
          <a:p>
            <a:pPr algn="l">
              <a:lnSpc>
                <a:spcPts val="5880"/>
              </a:lnSpc>
            </a:pPr>
            <a:r>
              <a:rPr lang="en-US" sz="4900" b="1">
                <a:solidFill>
                  <a:srgbClr val="333336"/>
                </a:solidFill>
                <a:latin typeface="Arimo Bold"/>
                <a:ea typeface="Arimo Bold"/>
                <a:cs typeface="Arimo Bold"/>
                <a:sym typeface="Arimo Bold"/>
              </a:rPr>
              <a:t>Preprocessing Steps:</a:t>
            </a:r>
          </a:p>
          <a:p>
            <a:pPr algn="l">
              <a:lnSpc>
                <a:spcPts val="4920"/>
              </a:lnSpc>
            </a:pPr>
            <a:endParaRPr lang="en-US" sz="4900" b="1">
              <a:solidFill>
                <a:srgbClr val="333336"/>
              </a:solidFill>
              <a:latin typeface="Arimo Bold"/>
              <a:ea typeface="Arimo Bold"/>
              <a:cs typeface="Arimo Bold"/>
              <a:sym typeface="Arimo Bold"/>
            </a:endParaRPr>
          </a:p>
          <a:p>
            <a:pPr algn="l">
              <a:lnSpc>
                <a:spcPts val="8711"/>
              </a:lnSpc>
            </a:pPr>
            <a:endParaRPr lang="en-US" sz="4900" b="1">
              <a:solidFill>
                <a:srgbClr val="333336"/>
              </a:solidFill>
              <a:latin typeface="Arimo Bold"/>
              <a:ea typeface="Arimo Bold"/>
              <a:cs typeface="Arimo Bold"/>
              <a:sym typeface="Arimo Bold"/>
            </a:endParaRPr>
          </a:p>
        </p:txBody>
      </p:sp>
      <p:sp>
        <p:nvSpPr>
          <p:cNvPr id="29" name="TextBox 29"/>
          <p:cNvSpPr txBox="1"/>
          <p:nvPr/>
        </p:nvSpPr>
        <p:spPr>
          <a:xfrm>
            <a:off x="2176095" y="1843373"/>
            <a:ext cx="11429024" cy="2701276"/>
          </a:xfrm>
          <a:prstGeom prst="rect">
            <a:avLst/>
          </a:prstGeom>
        </p:spPr>
        <p:txBody>
          <a:bodyPr lIns="0" tIns="0" rIns="0" bIns="0" rtlCol="0" anchor="t">
            <a:spAutoFit/>
          </a:bodyPr>
          <a:lstStyle/>
          <a:p>
            <a:pPr algn="l">
              <a:lnSpc>
                <a:spcPts val="4320"/>
              </a:lnSpc>
            </a:pPr>
            <a:r>
              <a:rPr lang="en-US" sz="2700" b="1">
                <a:solidFill>
                  <a:srgbClr val="333336"/>
                </a:solidFill>
                <a:latin typeface="Arimo Bold"/>
                <a:ea typeface="Arimo Bold"/>
                <a:cs typeface="Arimo Bold"/>
                <a:sym typeface="Arimo Bold"/>
              </a:rPr>
              <a:t>Tokenization: Convert sentences into tokens (words or subwords).</a:t>
            </a:r>
          </a:p>
          <a:p>
            <a:pPr algn="l">
              <a:lnSpc>
                <a:spcPts val="4320"/>
              </a:lnSpc>
            </a:pPr>
            <a:r>
              <a:rPr lang="en-US" sz="2700" b="1">
                <a:solidFill>
                  <a:srgbClr val="333336"/>
                </a:solidFill>
                <a:latin typeface="Arimo Bold"/>
                <a:ea typeface="Arimo Bold"/>
                <a:cs typeface="Arimo Bold"/>
                <a:sym typeface="Arimo Bold"/>
              </a:rPr>
              <a:t>Encoding: Use techniques like Byte Pair Encoding (BPE) to create a manageable vocabulary.</a:t>
            </a:r>
          </a:p>
          <a:p>
            <a:pPr algn="l">
              <a:lnSpc>
                <a:spcPts val="4320"/>
              </a:lnSpc>
            </a:pPr>
            <a:r>
              <a:rPr lang="en-US" sz="2700" b="1">
                <a:solidFill>
                  <a:srgbClr val="333336"/>
                </a:solidFill>
                <a:latin typeface="Arimo Bold"/>
                <a:ea typeface="Arimo Bold"/>
                <a:cs typeface="Arimo Bold"/>
                <a:sym typeface="Arimo Bold"/>
              </a:rPr>
              <a:t>Numerical Representation: Transform tokens into numerical vectors for model input.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4050246" y="577599"/>
            <a:ext cx="5698499" cy="1396132"/>
          </a:xfrm>
          <a:custGeom>
            <a:avLst/>
            <a:gdLst/>
            <a:ahLst/>
            <a:cxnLst/>
            <a:rect l="l" t="t" r="r" b="b"/>
            <a:pathLst>
              <a:path w="5698499" h="1396132">
                <a:moveTo>
                  <a:pt x="0" y="0"/>
                </a:moveTo>
                <a:lnTo>
                  <a:pt x="5698499" y="0"/>
                </a:lnTo>
                <a:lnTo>
                  <a:pt x="5698499" y="1396133"/>
                </a:lnTo>
                <a:lnTo>
                  <a:pt x="0" y="1396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349864" y="3018492"/>
            <a:ext cx="396739" cy="710770"/>
          </a:xfrm>
          <a:custGeom>
            <a:avLst/>
            <a:gdLst/>
            <a:ahLst/>
            <a:cxnLst/>
            <a:rect l="l" t="t" r="r" b="b"/>
            <a:pathLst>
              <a:path w="396739" h="710770">
                <a:moveTo>
                  <a:pt x="0" y="0"/>
                </a:moveTo>
                <a:lnTo>
                  <a:pt x="396739" y="0"/>
                </a:lnTo>
                <a:lnTo>
                  <a:pt x="396739" y="710770"/>
                </a:lnTo>
                <a:lnTo>
                  <a:pt x="0" y="710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1407928" y="1717206"/>
            <a:ext cx="436595" cy="782174"/>
          </a:xfrm>
          <a:custGeom>
            <a:avLst/>
            <a:gdLst/>
            <a:ahLst/>
            <a:cxnLst/>
            <a:rect l="l" t="t" r="r" b="b"/>
            <a:pathLst>
              <a:path w="436595" h="782174">
                <a:moveTo>
                  <a:pt x="0" y="0"/>
                </a:moveTo>
                <a:lnTo>
                  <a:pt x="436595" y="0"/>
                </a:lnTo>
                <a:lnTo>
                  <a:pt x="436595" y="782173"/>
                </a:lnTo>
                <a:lnTo>
                  <a:pt x="0" y="782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5928975" y="5262730"/>
            <a:ext cx="5497845" cy="5177970"/>
          </a:xfrm>
          <a:custGeom>
            <a:avLst/>
            <a:gdLst/>
            <a:ahLst/>
            <a:cxnLst/>
            <a:rect l="l" t="t" r="r" b="b"/>
            <a:pathLst>
              <a:path w="5497845" h="5177970">
                <a:moveTo>
                  <a:pt x="0" y="0"/>
                </a:moveTo>
                <a:lnTo>
                  <a:pt x="5497845" y="0"/>
                </a:lnTo>
                <a:lnTo>
                  <a:pt x="5497845" y="5177970"/>
                </a:lnTo>
                <a:lnTo>
                  <a:pt x="0" y="51779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4440225" y="866730"/>
            <a:ext cx="4918541" cy="1381645"/>
          </a:xfrm>
          <a:prstGeom prst="rect">
            <a:avLst/>
          </a:prstGeom>
        </p:spPr>
        <p:txBody>
          <a:bodyPr lIns="0" tIns="0" rIns="0" bIns="0" rtlCol="0" anchor="t">
            <a:spAutoFit/>
          </a:bodyPr>
          <a:lstStyle/>
          <a:p>
            <a:pPr algn="l">
              <a:lnSpc>
                <a:spcPts val="4647"/>
              </a:lnSpc>
            </a:pPr>
            <a:r>
              <a:rPr lang="en-US" sz="3872" b="1">
                <a:solidFill>
                  <a:srgbClr val="333336"/>
                </a:solidFill>
                <a:latin typeface="Arimo Bold"/>
                <a:ea typeface="Arimo Bold"/>
                <a:cs typeface="Arimo Bold"/>
                <a:sym typeface="Arimo Bold"/>
              </a:rPr>
              <a:t>What’s Batching?</a:t>
            </a:r>
          </a:p>
          <a:p>
            <a:pPr algn="l">
              <a:lnSpc>
                <a:spcPts val="6126"/>
              </a:lnSpc>
            </a:pPr>
            <a:endParaRPr lang="en-US" sz="3872" b="1">
              <a:solidFill>
                <a:srgbClr val="333336"/>
              </a:solidFill>
              <a:latin typeface="Arimo Bold"/>
              <a:ea typeface="Arimo Bold"/>
              <a:cs typeface="Arimo Bold"/>
              <a:sym typeface="Arimo Bold"/>
            </a:endParaRPr>
          </a:p>
        </p:txBody>
      </p:sp>
      <p:sp>
        <p:nvSpPr>
          <p:cNvPr id="29" name="TextBox 29"/>
          <p:cNvSpPr txBox="1"/>
          <p:nvPr/>
        </p:nvSpPr>
        <p:spPr>
          <a:xfrm>
            <a:off x="1626225" y="2229325"/>
            <a:ext cx="15465081" cy="2066925"/>
          </a:xfrm>
          <a:prstGeom prst="rect">
            <a:avLst/>
          </a:prstGeom>
        </p:spPr>
        <p:txBody>
          <a:bodyPr lIns="0" tIns="0" rIns="0" bIns="0" rtlCol="0" anchor="t">
            <a:spAutoFit/>
          </a:bodyPr>
          <a:lstStyle/>
          <a:p>
            <a:pPr algn="l">
              <a:lnSpc>
                <a:spcPts val="3240"/>
              </a:lnSpc>
              <a:spcBef>
                <a:spcPct val="0"/>
              </a:spcBef>
            </a:pPr>
            <a:r>
              <a:rPr lang="en-US" sz="2700" b="1">
                <a:solidFill>
                  <a:srgbClr val="333336"/>
                </a:solidFill>
                <a:latin typeface="Arimo Bold"/>
                <a:ea typeface="Arimo Bold"/>
                <a:cs typeface="Arimo Bold"/>
                <a:sym typeface="Arimo Bold"/>
              </a:rPr>
              <a:t>Sentence pairs are grouped by approximate sentence length to ensure consistency in sentence length within each training batch, which makes the training process more efficient</a:t>
            </a:r>
          </a:p>
          <a:p>
            <a:pPr algn="just">
              <a:lnSpc>
                <a:spcPts val="3240"/>
              </a:lnSpc>
              <a:spcBef>
                <a:spcPct val="0"/>
              </a:spcBef>
            </a:pPr>
            <a:endParaRPr lang="en-US" sz="2700" b="1">
              <a:solidFill>
                <a:srgbClr val="333336"/>
              </a:solidFill>
              <a:latin typeface="Arimo Bold"/>
              <a:ea typeface="Arimo Bold"/>
              <a:cs typeface="Arimo Bold"/>
              <a:sym typeface="Arimo Bold"/>
            </a:endParaRPr>
          </a:p>
          <a:p>
            <a:pPr algn="l">
              <a:lnSpc>
                <a:spcPts val="3240"/>
              </a:lnSpc>
              <a:spcBef>
                <a:spcPct val="0"/>
              </a:spcBef>
            </a:pPr>
            <a:r>
              <a:rPr lang="en-US" sz="2700" b="1">
                <a:solidFill>
                  <a:srgbClr val="333336"/>
                </a:solidFill>
                <a:latin typeface="Arimo Bold"/>
                <a:ea typeface="Arimo Bold"/>
                <a:cs typeface="Arimo Bold"/>
                <a:sym typeface="Arimo Bold"/>
              </a:rPr>
              <a:t>Each batch contains a set number of sequences, which allows the model to process multiple inputs at once, taking advantage of the parallel processing capabilities of GPUs. </a:t>
            </a:r>
          </a:p>
        </p:txBody>
      </p:sp>
      <p:sp>
        <p:nvSpPr>
          <p:cNvPr id="30" name="TextBox 30"/>
          <p:cNvSpPr txBox="1"/>
          <p:nvPr/>
        </p:nvSpPr>
        <p:spPr>
          <a:xfrm>
            <a:off x="1349864" y="5243680"/>
            <a:ext cx="16400265" cy="409575"/>
          </a:xfrm>
          <a:prstGeom prst="rect">
            <a:avLst/>
          </a:prstGeom>
        </p:spPr>
        <p:txBody>
          <a:bodyPr lIns="0" tIns="0" rIns="0" bIns="0" rtlCol="0" anchor="t">
            <a:spAutoFit/>
          </a:bodyPr>
          <a:lstStyle/>
          <a:p>
            <a:pPr algn="ctr">
              <a:lnSpc>
                <a:spcPts val="3120"/>
              </a:lnSpc>
              <a:spcBef>
                <a:spcPct val="0"/>
              </a:spcBef>
            </a:pPr>
            <a:r>
              <a:rPr lang="en-US" sz="2600" b="1">
                <a:solidFill>
                  <a:srgbClr val="333336"/>
                </a:solidFill>
                <a:latin typeface="Arimo Bold"/>
                <a:ea typeface="Arimo Bold"/>
                <a:cs typeface="Arimo Bold"/>
                <a:sym typeface="Arimo Bold"/>
              </a:rPr>
              <a:t>In this paper used a method called </a:t>
            </a:r>
            <a:r>
              <a:rPr lang="en-US" sz="2600" b="1" u="sng">
                <a:solidFill>
                  <a:srgbClr val="333336"/>
                </a:solidFill>
                <a:latin typeface="Arimo Bold"/>
                <a:ea typeface="Arimo Bold"/>
                <a:cs typeface="Arimo Bold"/>
                <a:sym typeface="Arimo Bold"/>
              </a:rPr>
              <a:t>dynamic batching</a:t>
            </a:r>
            <a:r>
              <a:rPr lang="en-US" sz="2600" b="1">
                <a:solidFill>
                  <a:srgbClr val="333336"/>
                </a:solidFill>
                <a:latin typeface="Arimo Bold"/>
                <a:ea typeface="Arimo Bold"/>
                <a:cs typeface="Arimo Bold"/>
                <a:sym typeface="Arimo Bold"/>
              </a:rPr>
              <a:t>, which groups sentences based on their lengths</a:t>
            </a:r>
          </a:p>
        </p:txBody>
      </p:sp>
      <p:sp>
        <p:nvSpPr>
          <p:cNvPr id="31" name="TextBox 31"/>
          <p:cNvSpPr txBox="1"/>
          <p:nvPr/>
        </p:nvSpPr>
        <p:spPr>
          <a:xfrm>
            <a:off x="6899495" y="6136673"/>
            <a:ext cx="3856967" cy="3276432"/>
          </a:xfrm>
          <a:prstGeom prst="rect">
            <a:avLst/>
          </a:prstGeom>
        </p:spPr>
        <p:txBody>
          <a:bodyPr lIns="0" tIns="0" rIns="0" bIns="0" rtlCol="0" anchor="t">
            <a:spAutoFit/>
          </a:bodyPr>
          <a:lstStyle/>
          <a:p>
            <a:pPr algn="ctr">
              <a:lnSpc>
                <a:spcPts val="2397"/>
              </a:lnSpc>
              <a:spcBef>
                <a:spcPct val="0"/>
              </a:spcBef>
            </a:pPr>
            <a:r>
              <a:rPr lang="en-US" sz="1998" b="1">
                <a:solidFill>
                  <a:srgbClr val="333336"/>
                </a:solidFill>
                <a:latin typeface="Arimo Bold"/>
                <a:ea typeface="Arimo Bold"/>
                <a:cs typeface="Arimo Bold"/>
                <a:sym typeface="Arimo Bold"/>
              </a:rPr>
              <a:t>What’s dynamic batching?</a:t>
            </a:r>
          </a:p>
          <a:p>
            <a:pPr algn="ctr">
              <a:lnSpc>
                <a:spcPts val="2397"/>
              </a:lnSpc>
              <a:spcBef>
                <a:spcPct val="0"/>
              </a:spcBef>
            </a:pPr>
            <a:r>
              <a:rPr lang="en-US" sz="1998" b="1">
                <a:solidFill>
                  <a:srgbClr val="333336"/>
                </a:solidFill>
                <a:latin typeface="Arimo Bold"/>
                <a:ea typeface="Arimo Bold"/>
                <a:cs typeface="Arimo Bold"/>
                <a:sym typeface="Arimo Bold"/>
              </a:rPr>
              <a:t> Is a technique in machine learning that improves efficiency by grouping similar data samples together for processing. Instead of waiting for a fixed number of samples to fill a batch, t allows processing to start as soon as enough samples are available or after a set time.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2835381" y="4942173"/>
            <a:ext cx="6502758" cy="2163645"/>
          </a:xfrm>
          <a:custGeom>
            <a:avLst/>
            <a:gdLst/>
            <a:ahLst/>
            <a:cxnLst/>
            <a:rect l="l" t="t" r="r" b="b"/>
            <a:pathLst>
              <a:path w="6502758" h="2163645">
                <a:moveTo>
                  <a:pt x="0" y="0"/>
                </a:moveTo>
                <a:lnTo>
                  <a:pt x="6502758" y="0"/>
                </a:lnTo>
                <a:lnTo>
                  <a:pt x="6502758" y="2163645"/>
                </a:lnTo>
                <a:lnTo>
                  <a:pt x="0" y="21636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9855509" y="6023996"/>
            <a:ext cx="6502758" cy="2163645"/>
          </a:xfrm>
          <a:custGeom>
            <a:avLst/>
            <a:gdLst/>
            <a:ahLst/>
            <a:cxnLst/>
            <a:rect l="l" t="t" r="r" b="b"/>
            <a:pathLst>
              <a:path w="6502758" h="2163645">
                <a:moveTo>
                  <a:pt x="0" y="0"/>
                </a:moveTo>
                <a:lnTo>
                  <a:pt x="6502758" y="0"/>
                </a:lnTo>
                <a:lnTo>
                  <a:pt x="6502758" y="2163644"/>
                </a:lnTo>
                <a:lnTo>
                  <a:pt x="0" y="2163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2594467" y="922439"/>
            <a:ext cx="8536539" cy="1514475"/>
          </a:xfrm>
          <a:prstGeom prst="rect">
            <a:avLst/>
          </a:prstGeom>
        </p:spPr>
        <p:txBody>
          <a:bodyPr lIns="0" tIns="0" rIns="0" bIns="0" rtlCol="0" anchor="t">
            <a:spAutoFit/>
          </a:bodyPr>
          <a:lstStyle/>
          <a:p>
            <a:pPr algn="l">
              <a:lnSpc>
                <a:spcPts val="5040"/>
              </a:lnSpc>
            </a:pPr>
            <a:r>
              <a:rPr lang="en-US" sz="4200" b="1">
                <a:solidFill>
                  <a:srgbClr val="333336"/>
                </a:solidFill>
                <a:latin typeface="Arimo Bold"/>
                <a:ea typeface="Arimo Bold"/>
                <a:cs typeface="Arimo Bold"/>
                <a:sym typeface="Arimo Bold"/>
              </a:rPr>
              <a:t>Hardware and Schedule</a:t>
            </a:r>
          </a:p>
          <a:p>
            <a:pPr algn="l">
              <a:lnSpc>
                <a:spcPts val="6791"/>
              </a:lnSpc>
            </a:pPr>
            <a:endParaRPr lang="en-US" sz="4200" b="1">
              <a:solidFill>
                <a:srgbClr val="333336"/>
              </a:solidFill>
              <a:latin typeface="Arimo Bold"/>
              <a:ea typeface="Arimo Bold"/>
              <a:cs typeface="Arimo Bold"/>
              <a:sym typeface="Arimo Bold"/>
            </a:endParaRPr>
          </a:p>
        </p:txBody>
      </p:sp>
      <p:sp>
        <p:nvSpPr>
          <p:cNvPr id="27" name="TextBox 27"/>
          <p:cNvSpPr txBox="1"/>
          <p:nvPr/>
        </p:nvSpPr>
        <p:spPr>
          <a:xfrm>
            <a:off x="1416978" y="2173229"/>
            <a:ext cx="15842322" cy="1903088"/>
          </a:xfrm>
          <a:prstGeom prst="rect">
            <a:avLst/>
          </a:prstGeom>
        </p:spPr>
        <p:txBody>
          <a:bodyPr lIns="0" tIns="0" rIns="0" bIns="0" rtlCol="0" anchor="t">
            <a:spAutoFit/>
          </a:bodyPr>
          <a:lstStyle/>
          <a:p>
            <a:pPr algn="just">
              <a:lnSpc>
                <a:spcPts val="3780"/>
              </a:lnSpc>
            </a:pPr>
            <a:r>
              <a:rPr lang="en-US" sz="2700" b="1">
                <a:solidFill>
                  <a:srgbClr val="333336"/>
                </a:solidFill>
                <a:latin typeface="Arimo Bold"/>
                <a:ea typeface="Arimo Bold"/>
                <a:cs typeface="Arimo Bold"/>
                <a:sym typeface="Arimo Bold"/>
              </a:rPr>
              <a:t>The authors utilized NVIDIA P100 GPUs for training their models, which were high-performance GPUs widely adopted for deep learning applications at the time of the paper's publication. </a:t>
            </a:r>
          </a:p>
          <a:p>
            <a:pPr algn="just">
              <a:lnSpc>
                <a:spcPts val="3780"/>
              </a:lnSpc>
            </a:pPr>
            <a:endParaRPr lang="en-US" sz="2700" b="1">
              <a:solidFill>
                <a:srgbClr val="333336"/>
              </a:solidFill>
              <a:latin typeface="Arimo Bold"/>
              <a:ea typeface="Arimo Bold"/>
              <a:cs typeface="Arimo Bold"/>
              <a:sym typeface="Arimo Bold"/>
            </a:endParaRPr>
          </a:p>
          <a:p>
            <a:pPr algn="just">
              <a:lnSpc>
                <a:spcPts val="3780"/>
              </a:lnSpc>
            </a:pPr>
            <a:r>
              <a:rPr lang="en-US" sz="2700" b="1">
                <a:solidFill>
                  <a:srgbClr val="333336"/>
                </a:solidFill>
                <a:latin typeface="Arimo Bold"/>
                <a:ea typeface="Arimo Bold"/>
                <a:cs typeface="Arimo Bold"/>
                <a:sym typeface="Arimo Bold"/>
              </a:rPr>
              <a:t>They trained the model in two different structures: Base Models, &amp; Big models.</a:t>
            </a:r>
          </a:p>
        </p:txBody>
      </p:sp>
      <p:sp>
        <p:nvSpPr>
          <p:cNvPr id="28" name="TextBox 28"/>
          <p:cNvSpPr txBox="1"/>
          <p:nvPr/>
        </p:nvSpPr>
        <p:spPr>
          <a:xfrm>
            <a:off x="3646821" y="5313897"/>
            <a:ext cx="5275688" cy="1390650"/>
          </a:xfrm>
          <a:prstGeom prst="rect">
            <a:avLst/>
          </a:prstGeom>
        </p:spPr>
        <p:txBody>
          <a:bodyPr lIns="0" tIns="0" rIns="0" bIns="0" rtlCol="0" anchor="t">
            <a:spAutoFit/>
          </a:bodyPr>
          <a:lstStyle/>
          <a:p>
            <a:pPr algn="l">
              <a:lnSpc>
                <a:spcPts val="2760"/>
              </a:lnSpc>
              <a:spcBef>
                <a:spcPct val="0"/>
              </a:spcBef>
            </a:pPr>
            <a:r>
              <a:rPr lang="en-US" sz="2300" b="1">
                <a:solidFill>
                  <a:srgbClr val="333336"/>
                </a:solidFill>
                <a:latin typeface="Arimo Bold"/>
                <a:ea typeface="Arimo Bold"/>
                <a:cs typeface="Arimo Bold"/>
                <a:sym typeface="Arimo Bold"/>
              </a:rPr>
              <a:t>Base Models:</a:t>
            </a:r>
          </a:p>
          <a:p>
            <a:pPr algn="l">
              <a:lnSpc>
                <a:spcPts val="2760"/>
              </a:lnSpc>
              <a:spcBef>
                <a:spcPct val="0"/>
              </a:spcBef>
            </a:pPr>
            <a:r>
              <a:rPr lang="en-US" sz="2300" b="1">
                <a:solidFill>
                  <a:srgbClr val="333336"/>
                </a:solidFill>
                <a:latin typeface="Arimo Bold"/>
                <a:ea typeface="Arimo Bold"/>
                <a:cs typeface="Arimo Bold"/>
                <a:sym typeface="Arimo Bold"/>
              </a:rPr>
              <a:t>Time per training step: 0.4 seconds.</a:t>
            </a:r>
          </a:p>
          <a:p>
            <a:pPr algn="l">
              <a:lnSpc>
                <a:spcPts val="2760"/>
              </a:lnSpc>
              <a:spcBef>
                <a:spcPct val="0"/>
              </a:spcBef>
            </a:pPr>
            <a:r>
              <a:rPr lang="en-US" sz="2300" b="1">
                <a:solidFill>
                  <a:srgbClr val="333336"/>
                </a:solidFill>
                <a:latin typeface="Arimo Bold"/>
                <a:ea typeface="Arimo Bold"/>
                <a:cs typeface="Arimo Bold"/>
                <a:sym typeface="Arimo Bold"/>
              </a:rPr>
              <a:t>Total steps: 100,000 steps.</a:t>
            </a:r>
          </a:p>
          <a:p>
            <a:pPr algn="l">
              <a:lnSpc>
                <a:spcPts val="2760"/>
              </a:lnSpc>
              <a:spcBef>
                <a:spcPct val="0"/>
              </a:spcBef>
            </a:pPr>
            <a:r>
              <a:rPr lang="en-US" sz="2300" b="1">
                <a:solidFill>
                  <a:srgbClr val="333336"/>
                </a:solidFill>
                <a:latin typeface="Arimo Bold"/>
                <a:ea typeface="Arimo Bold"/>
                <a:cs typeface="Arimo Bold"/>
                <a:sym typeface="Arimo Bold"/>
              </a:rPr>
              <a:t>Total training time: 12 hours.</a:t>
            </a:r>
          </a:p>
        </p:txBody>
      </p:sp>
      <p:sp>
        <p:nvSpPr>
          <p:cNvPr id="29" name="TextBox 29"/>
          <p:cNvSpPr txBox="1"/>
          <p:nvPr/>
        </p:nvSpPr>
        <p:spPr>
          <a:xfrm>
            <a:off x="10728789" y="6365190"/>
            <a:ext cx="4821436" cy="1390650"/>
          </a:xfrm>
          <a:prstGeom prst="rect">
            <a:avLst/>
          </a:prstGeom>
        </p:spPr>
        <p:txBody>
          <a:bodyPr lIns="0" tIns="0" rIns="0" bIns="0" rtlCol="0" anchor="t">
            <a:spAutoFit/>
          </a:bodyPr>
          <a:lstStyle/>
          <a:p>
            <a:pPr algn="l">
              <a:lnSpc>
                <a:spcPts val="2760"/>
              </a:lnSpc>
              <a:spcBef>
                <a:spcPct val="0"/>
              </a:spcBef>
            </a:pPr>
            <a:r>
              <a:rPr lang="en-US" sz="2300" b="1">
                <a:solidFill>
                  <a:srgbClr val="333336"/>
                </a:solidFill>
                <a:latin typeface="Arimo Bold"/>
                <a:ea typeface="Arimo Bold"/>
                <a:cs typeface="Arimo Bold"/>
                <a:sym typeface="Arimo Bold"/>
              </a:rPr>
              <a:t> Big Models:</a:t>
            </a:r>
          </a:p>
          <a:p>
            <a:pPr algn="l">
              <a:lnSpc>
                <a:spcPts val="2760"/>
              </a:lnSpc>
              <a:spcBef>
                <a:spcPct val="0"/>
              </a:spcBef>
            </a:pPr>
            <a:r>
              <a:rPr lang="en-US" sz="2300" b="1">
                <a:solidFill>
                  <a:srgbClr val="333336"/>
                </a:solidFill>
                <a:latin typeface="Arimo Bold"/>
                <a:ea typeface="Arimo Bold"/>
                <a:cs typeface="Arimo Bold"/>
                <a:sym typeface="Arimo Bold"/>
              </a:rPr>
              <a:t>Time per training step: 1.0 second.</a:t>
            </a:r>
          </a:p>
          <a:p>
            <a:pPr algn="l">
              <a:lnSpc>
                <a:spcPts val="2760"/>
              </a:lnSpc>
              <a:spcBef>
                <a:spcPct val="0"/>
              </a:spcBef>
            </a:pPr>
            <a:r>
              <a:rPr lang="en-US" sz="2300" b="1">
                <a:solidFill>
                  <a:srgbClr val="333336"/>
                </a:solidFill>
                <a:latin typeface="Arimo Bold"/>
                <a:ea typeface="Arimo Bold"/>
                <a:cs typeface="Arimo Bold"/>
                <a:sym typeface="Arimo Bold"/>
              </a:rPr>
              <a:t>Total steps: 300,000 steps.</a:t>
            </a:r>
          </a:p>
          <a:p>
            <a:pPr algn="l">
              <a:lnSpc>
                <a:spcPts val="2760"/>
              </a:lnSpc>
              <a:spcBef>
                <a:spcPct val="0"/>
              </a:spcBef>
            </a:pPr>
            <a:r>
              <a:rPr lang="en-US" sz="2300" b="1">
                <a:solidFill>
                  <a:srgbClr val="333336"/>
                </a:solidFill>
                <a:latin typeface="Arimo Bold"/>
                <a:ea typeface="Arimo Bold"/>
                <a:cs typeface="Arimo Bold"/>
                <a:sym typeface="Arimo Bold"/>
              </a:rPr>
              <a:t>Total training time: 3.5 days.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2614654" y="2396559"/>
            <a:ext cx="13456150" cy="5500201"/>
          </a:xfrm>
          <a:custGeom>
            <a:avLst/>
            <a:gdLst/>
            <a:ahLst/>
            <a:cxnLst/>
            <a:rect l="l" t="t" r="r" b="b"/>
            <a:pathLst>
              <a:path w="13456150" h="5500201">
                <a:moveTo>
                  <a:pt x="0" y="0"/>
                </a:moveTo>
                <a:lnTo>
                  <a:pt x="13456150" y="0"/>
                </a:lnTo>
                <a:lnTo>
                  <a:pt x="13456150" y="5500201"/>
                </a:lnTo>
                <a:lnTo>
                  <a:pt x="0" y="5500201"/>
                </a:lnTo>
                <a:lnTo>
                  <a:pt x="0" y="0"/>
                </a:lnTo>
                <a:close/>
              </a:path>
            </a:pathLst>
          </a:custGeom>
          <a:blipFill>
            <a:blip r:embed="rId6"/>
            <a:stretch>
              <a:fillRect/>
            </a:stretch>
          </a:blipFill>
        </p:spPr>
      </p:sp>
      <p:sp>
        <p:nvSpPr>
          <p:cNvPr id="25" name="TextBox 25"/>
          <p:cNvSpPr txBox="1"/>
          <p:nvPr/>
        </p:nvSpPr>
        <p:spPr>
          <a:xfrm>
            <a:off x="1735937" y="1311744"/>
            <a:ext cx="15213583" cy="1295400"/>
          </a:xfrm>
          <a:prstGeom prst="rect">
            <a:avLst/>
          </a:prstGeom>
        </p:spPr>
        <p:txBody>
          <a:bodyPr lIns="0" tIns="0" rIns="0" bIns="0" rtlCol="0" anchor="t">
            <a:spAutoFit/>
          </a:bodyPr>
          <a:lstStyle/>
          <a:p>
            <a:pPr algn="l">
              <a:lnSpc>
                <a:spcPts val="4320"/>
              </a:lnSpc>
            </a:pPr>
            <a:r>
              <a:rPr lang="en-US" sz="3600" b="1">
                <a:solidFill>
                  <a:srgbClr val="333336"/>
                </a:solidFill>
                <a:latin typeface="Arimo Bold"/>
                <a:ea typeface="Arimo Bold"/>
                <a:cs typeface="Arimo Bold"/>
                <a:sym typeface="Arimo Bold"/>
              </a:rPr>
              <a:t>What is the different between Transformer Base &amp; Transformer Big:</a:t>
            </a:r>
          </a:p>
          <a:p>
            <a:pPr algn="l">
              <a:lnSpc>
                <a:spcPts val="5711"/>
              </a:lnSpc>
            </a:pPr>
            <a:endParaRPr lang="en-US" sz="3600" b="1">
              <a:solidFill>
                <a:srgbClr val="333336"/>
              </a:solidFill>
              <a:latin typeface="Arimo Bold"/>
              <a:ea typeface="Arimo Bold"/>
              <a:cs typeface="Arimo Bold"/>
              <a:sym typeface="Arimo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735937" y="375400"/>
            <a:ext cx="3966598" cy="1795787"/>
          </a:xfrm>
          <a:custGeom>
            <a:avLst/>
            <a:gdLst/>
            <a:ahLst/>
            <a:cxnLst/>
            <a:rect l="l" t="t" r="r" b="b"/>
            <a:pathLst>
              <a:path w="3966598" h="1795787">
                <a:moveTo>
                  <a:pt x="0" y="0"/>
                </a:moveTo>
                <a:lnTo>
                  <a:pt x="3966598" y="0"/>
                </a:lnTo>
                <a:lnTo>
                  <a:pt x="3966598" y="1795787"/>
                </a:lnTo>
                <a:lnTo>
                  <a:pt x="0" y="1795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4266739" y="6677193"/>
            <a:ext cx="7315200" cy="2433967"/>
          </a:xfrm>
          <a:custGeom>
            <a:avLst/>
            <a:gdLst/>
            <a:ahLst/>
            <a:cxnLst/>
            <a:rect l="l" t="t" r="r" b="b"/>
            <a:pathLst>
              <a:path w="7315200" h="2433967">
                <a:moveTo>
                  <a:pt x="0" y="0"/>
                </a:moveTo>
                <a:lnTo>
                  <a:pt x="7315200" y="0"/>
                </a:lnTo>
                <a:lnTo>
                  <a:pt x="7315200" y="2433967"/>
                </a:lnTo>
                <a:lnTo>
                  <a:pt x="0" y="2433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TextBox 26"/>
          <p:cNvSpPr txBox="1"/>
          <p:nvPr/>
        </p:nvSpPr>
        <p:spPr>
          <a:xfrm>
            <a:off x="2594467" y="931964"/>
            <a:ext cx="10659744" cy="2034753"/>
          </a:xfrm>
          <a:prstGeom prst="rect">
            <a:avLst/>
          </a:prstGeom>
        </p:spPr>
        <p:txBody>
          <a:bodyPr lIns="0" tIns="0" rIns="0" bIns="0" rtlCol="0" anchor="t">
            <a:spAutoFit/>
          </a:bodyPr>
          <a:lstStyle/>
          <a:p>
            <a:pPr algn="l">
              <a:lnSpc>
                <a:spcPts val="4784"/>
              </a:lnSpc>
            </a:pPr>
            <a:r>
              <a:rPr lang="en-US" sz="3986" b="1">
                <a:solidFill>
                  <a:srgbClr val="333336"/>
                </a:solidFill>
                <a:latin typeface="Arimo Bold"/>
                <a:ea typeface="Arimo Bold"/>
                <a:cs typeface="Arimo Bold"/>
                <a:sym typeface="Arimo Bold"/>
              </a:rPr>
              <a:t>Optimizer</a:t>
            </a:r>
          </a:p>
          <a:p>
            <a:pPr algn="l">
              <a:lnSpc>
                <a:spcPts val="4784"/>
              </a:lnSpc>
            </a:pPr>
            <a:endParaRPr lang="en-US" sz="3986" b="1">
              <a:solidFill>
                <a:srgbClr val="333336"/>
              </a:solidFill>
              <a:latin typeface="Arimo Bold"/>
              <a:ea typeface="Arimo Bold"/>
              <a:cs typeface="Arimo Bold"/>
              <a:sym typeface="Arimo Bold"/>
            </a:endParaRPr>
          </a:p>
          <a:p>
            <a:pPr algn="l">
              <a:lnSpc>
                <a:spcPts val="6446"/>
              </a:lnSpc>
            </a:pPr>
            <a:endParaRPr lang="en-US" sz="3986" b="1">
              <a:solidFill>
                <a:srgbClr val="333336"/>
              </a:solidFill>
              <a:latin typeface="Arimo Bold"/>
              <a:ea typeface="Arimo Bold"/>
              <a:cs typeface="Arimo Bold"/>
              <a:sym typeface="Arimo Bold"/>
            </a:endParaRPr>
          </a:p>
        </p:txBody>
      </p:sp>
      <p:sp>
        <p:nvSpPr>
          <p:cNvPr id="27" name="TextBox 27"/>
          <p:cNvSpPr txBox="1"/>
          <p:nvPr/>
        </p:nvSpPr>
        <p:spPr>
          <a:xfrm>
            <a:off x="1435900" y="2141295"/>
            <a:ext cx="16400265" cy="3247378"/>
          </a:xfrm>
          <a:prstGeom prst="rect">
            <a:avLst/>
          </a:prstGeom>
        </p:spPr>
        <p:txBody>
          <a:bodyPr lIns="0" tIns="0" rIns="0" bIns="0" rtlCol="0" anchor="t">
            <a:spAutoFit/>
          </a:bodyPr>
          <a:lstStyle/>
          <a:p>
            <a:pPr algn="l">
              <a:lnSpc>
                <a:spcPts val="4340"/>
              </a:lnSpc>
            </a:pPr>
            <a:r>
              <a:rPr lang="en-US" sz="2800" b="1">
                <a:solidFill>
                  <a:srgbClr val="333336"/>
                </a:solidFill>
                <a:latin typeface="Arimo Bold"/>
                <a:ea typeface="Arimo Bold"/>
                <a:cs typeface="Arimo Bold"/>
                <a:sym typeface="Arimo Bold"/>
              </a:rPr>
              <a:t>Optimizer is a tool used in machine learning to improve a model's performance by adjusting its internal parameters (weights and biases). During training, it works to reduce the error (loss) between the model's predictions and actual results by iteratively modifying these parameters. </a:t>
            </a:r>
          </a:p>
          <a:p>
            <a:pPr algn="l">
              <a:lnSpc>
                <a:spcPts val="4340"/>
              </a:lnSpc>
            </a:pPr>
            <a:endParaRPr lang="en-US" sz="2800" b="1">
              <a:solidFill>
                <a:srgbClr val="333336"/>
              </a:solidFill>
              <a:latin typeface="Arimo Bold"/>
              <a:ea typeface="Arimo Bold"/>
              <a:cs typeface="Arimo Bold"/>
              <a:sym typeface="Arimo Bold"/>
            </a:endParaRPr>
          </a:p>
          <a:p>
            <a:pPr algn="l">
              <a:lnSpc>
                <a:spcPts val="4340"/>
              </a:lnSpc>
            </a:pPr>
            <a:r>
              <a:rPr lang="en-US" sz="2800" b="1">
                <a:solidFill>
                  <a:srgbClr val="333336"/>
                </a:solidFill>
                <a:latin typeface="Arimo Bold"/>
                <a:ea typeface="Arimo Bold"/>
                <a:cs typeface="Arimo Bold"/>
                <a:sym typeface="Arimo Bold"/>
              </a:rPr>
              <a:t>Essentially, the optimizer guides the learning process, ensuring the model gets closer to an optimal solution step by step. </a:t>
            </a:r>
          </a:p>
        </p:txBody>
      </p:sp>
      <p:sp>
        <p:nvSpPr>
          <p:cNvPr id="28" name="TextBox 28"/>
          <p:cNvSpPr txBox="1"/>
          <p:nvPr/>
        </p:nvSpPr>
        <p:spPr>
          <a:xfrm>
            <a:off x="1407785" y="5915193"/>
            <a:ext cx="16400265" cy="438150"/>
          </a:xfrm>
          <a:prstGeom prst="rect">
            <a:avLst/>
          </a:prstGeom>
        </p:spPr>
        <p:txBody>
          <a:bodyPr lIns="0" tIns="0" rIns="0" bIns="0" rtlCol="0" anchor="t">
            <a:spAutoFit/>
          </a:bodyPr>
          <a:lstStyle/>
          <a:p>
            <a:pPr algn="l">
              <a:lnSpc>
                <a:spcPts val="3360"/>
              </a:lnSpc>
              <a:spcBef>
                <a:spcPct val="0"/>
              </a:spcBef>
            </a:pPr>
            <a:r>
              <a:rPr lang="en-US" sz="2800" b="1">
                <a:solidFill>
                  <a:srgbClr val="333336"/>
                </a:solidFill>
                <a:latin typeface="Arimo Bold"/>
                <a:ea typeface="Arimo Bold"/>
                <a:cs typeface="Arimo Bold"/>
                <a:sym typeface="Arimo Bold"/>
              </a:rPr>
              <a:t>The model uses the </a:t>
            </a:r>
            <a:r>
              <a:rPr lang="en-US" sz="2800" b="1" u="sng">
                <a:solidFill>
                  <a:srgbClr val="333336"/>
                </a:solidFill>
                <a:latin typeface="Arimo Bold"/>
                <a:ea typeface="Arimo Bold"/>
                <a:cs typeface="Arimo Bold"/>
                <a:sym typeface="Arimo Bold"/>
              </a:rPr>
              <a:t>Adam optimizer</a:t>
            </a:r>
            <a:r>
              <a:rPr lang="en-US" sz="2800" b="1">
                <a:solidFill>
                  <a:srgbClr val="333336"/>
                </a:solidFill>
                <a:latin typeface="Arimo Bold"/>
                <a:ea typeface="Arimo Bold"/>
                <a:cs typeface="Arimo Bold"/>
                <a:sym typeface="Arimo Bold"/>
              </a:rPr>
              <a:t> with custom learning rate scheduling</a:t>
            </a:r>
          </a:p>
        </p:txBody>
      </p:sp>
      <p:sp>
        <p:nvSpPr>
          <p:cNvPr id="29" name="TextBox 29"/>
          <p:cNvSpPr txBox="1"/>
          <p:nvPr/>
        </p:nvSpPr>
        <p:spPr>
          <a:xfrm>
            <a:off x="5161232" y="6974789"/>
            <a:ext cx="6420707" cy="1663702"/>
          </a:xfrm>
          <a:prstGeom prst="rect">
            <a:avLst/>
          </a:prstGeom>
        </p:spPr>
        <p:txBody>
          <a:bodyPr lIns="0" tIns="0" rIns="0" bIns="0" rtlCol="0" anchor="t">
            <a:spAutoFit/>
          </a:bodyPr>
          <a:lstStyle/>
          <a:p>
            <a:pPr algn="l">
              <a:lnSpc>
                <a:spcPts val="2217"/>
              </a:lnSpc>
              <a:spcBef>
                <a:spcPct val="0"/>
              </a:spcBef>
            </a:pPr>
            <a:r>
              <a:rPr lang="en-US" sz="1847" b="1">
                <a:solidFill>
                  <a:srgbClr val="333336"/>
                </a:solidFill>
                <a:latin typeface="Arimo Bold"/>
                <a:ea typeface="Arimo Bold"/>
                <a:cs typeface="Arimo Bold"/>
                <a:sym typeface="Arimo Bold"/>
              </a:rPr>
              <a:t>What’s ADAM optimizer?</a:t>
            </a:r>
          </a:p>
          <a:p>
            <a:pPr algn="l">
              <a:lnSpc>
                <a:spcPts val="2217"/>
              </a:lnSpc>
              <a:spcBef>
                <a:spcPct val="0"/>
              </a:spcBef>
            </a:pPr>
            <a:r>
              <a:rPr lang="en-US" sz="1847" b="1">
                <a:solidFill>
                  <a:srgbClr val="333336"/>
                </a:solidFill>
                <a:latin typeface="Arimo Bold"/>
                <a:ea typeface="Arimo Bold"/>
                <a:cs typeface="Arimo Bold"/>
                <a:sym typeface="Arimo Bold"/>
              </a:rPr>
              <a:t>The Adam optimizer (short for Adaptive Moment Estimation) is a popular algorithm used for updating weights in models during training.</a:t>
            </a:r>
          </a:p>
          <a:p>
            <a:pPr algn="l">
              <a:lnSpc>
                <a:spcPts val="2217"/>
              </a:lnSpc>
              <a:spcBef>
                <a:spcPct val="0"/>
              </a:spcBef>
            </a:pPr>
            <a:r>
              <a:rPr lang="en-US" sz="1847" b="1">
                <a:solidFill>
                  <a:srgbClr val="333336"/>
                </a:solidFill>
                <a:latin typeface="Arimo Bold"/>
                <a:ea typeface="Arimo Bold"/>
                <a:cs typeface="Arimo Bold"/>
                <a:sym typeface="Arimo Bold"/>
              </a:rPr>
              <a:t>It is designed to be fast and efficient, especially when dealing with large datasets or complex models.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7258717" y="2300694"/>
            <a:ext cx="8493435" cy="1061679"/>
          </a:xfrm>
          <a:custGeom>
            <a:avLst/>
            <a:gdLst/>
            <a:ahLst/>
            <a:cxnLst/>
            <a:rect l="l" t="t" r="r" b="b"/>
            <a:pathLst>
              <a:path w="8493435" h="1061679">
                <a:moveTo>
                  <a:pt x="0" y="0"/>
                </a:moveTo>
                <a:lnTo>
                  <a:pt x="8493435" y="0"/>
                </a:lnTo>
                <a:lnTo>
                  <a:pt x="8493435" y="1061680"/>
                </a:lnTo>
                <a:lnTo>
                  <a:pt x="0" y="1061680"/>
                </a:lnTo>
                <a:lnTo>
                  <a:pt x="0" y="0"/>
                </a:lnTo>
                <a:close/>
              </a:path>
            </a:pathLst>
          </a:custGeom>
          <a:blipFill>
            <a:blip r:embed="rId6"/>
            <a:stretch>
              <a:fillRect/>
            </a:stretch>
          </a:blipFill>
        </p:spPr>
      </p:sp>
      <p:sp>
        <p:nvSpPr>
          <p:cNvPr id="25" name="Freeform 25"/>
          <p:cNvSpPr/>
          <p:nvPr/>
        </p:nvSpPr>
        <p:spPr>
          <a:xfrm>
            <a:off x="4174226" y="3231584"/>
            <a:ext cx="10565299" cy="6454437"/>
          </a:xfrm>
          <a:custGeom>
            <a:avLst/>
            <a:gdLst/>
            <a:ahLst/>
            <a:cxnLst/>
            <a:rect l="l" t="t" r="r" b="b"/>
            <a:pathLst>
              <a:path w="10565299" h="6454437">
                <a:moveTo>
                  <a:pt x="0" y="0"/>
                </a:moveTo>
                <a:lnTo>
                  <a:pt x="10565299" y="0"/>
                </a:lnTo>
                <a:lnTo>
                  <a:pt x="10565299" y="6454437"/>
                </a:lnTo>
                <a:lnTo>
                  <a:pt x="0" y="64544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735937" y="1113492"/>
            <a:ext cx="14389001" cy="885825"/>
          </a:xfrm>
          <a:prstGeom prst="rect">
            <a:avLst/>
          </a:prstGeom>
        </p:spPr>
        <p:txBody>
          <a:bodyPr lIns="0" tIns="0" rIns="0" bIns="0" rtlCol="0" anchor="t">
            <a:spAutoFit/>
          </a:bodyPr>
          <a:lstStyle/>
          <a:p>
            <a:pPr marL="626167" lvl="1" indent="-313084" algn="l">
              <a:lnSpc>
                <a:spcPts val="3480"/>
              </a:lnSpc>
              <a:spcBef>
                <a:spcPct val="0"/>
              </a:spcBef>
              <a:buFont typeface="Arial"/>
              <a:buChar char="•"/>
            </a:pPr>
            <a:r>
              <a:rPr lang="en-US" sz="2900" b="1">
                <a:solidFill>
                  <a:srgbClr val="000000"/>
                </a:solidFill>
                <a:latin typeface="Arimo Bold"/>
                <a:ea typeface="Arimo Bold"/>
                <a:cs typeface="Arimo Bold"/>
                <a:sym typeface="Arimo Bold"/>
              </a:rPr>
              <a:t>Learning Rate Scheduling</a:t>
            </a:r>
          </a:p>
          <a:p>
            <a:pPr algn="l">
              <a:lnSpc>
                <a:spcPts val="3480"/>
              </a:lnSpc>
              <a:spcBef>
                <a:spcPct val="0"/>
              </a:spcBef>
            </a:pPr>
            <a:r>
              <a:rPr lang="en-US" sz="2900" b="1">
                <a:solidFill>
                  <a:srgbClr val="000000"/>
                </a:solidFill>
                <a:latin typeface="Arimo Bold"/>
                <a:ea typeface="Arimo Bold"/>
                <a:cs typeface="Arimo Bold"/>
                <a:sym typeface="Arimo Bold"/>
              </a:rPr>
              <a:t>That changes the learning rate dynamically during training to achieve better result</a:t>
            </a:r>
          </a:p>
        </p:txBody>
      </p:sp>
      <p:sp>
        <p:nvSpPr>
          <p:cNvPr id="27" name="TextBox 27"/>
          <p:cNvSpPr txBox="1"/>
          <p:nvPr/>
        </p:nvSpPr>
        <p:spPr>
          <a:xfrm>
            <a:off x="1887735" y="2602934"/>
            <a:ext cx="16400265" cy="447675"/>
          </a:xfrm>
          <a:prstGeom prst="rect">
            <a:avLst/>
          </a:prstGeom>
        </p:spPr>
        <p:txBody>
          <a:bodyPr lIns="0" tIns="0" rIns="0" bIns="0" rtlCol="0" anchor="t">
            <a:spAutoFit/>
          </a:bodyPr>
          <a:lstStyle/>
          <a:p>
            <a:pPr algn="l">
              <a:lnSpc>
                <a:spcPts val="3480"/>
              </a:lnSpc>
              <a:spcBef>
                <a:spcPct val="0"/>
              </a:spcBef>
            </a:pPr>
            <a:r>
              <a:rPr lang="en-US" sz="2900" b="1">
                <a:solidFill>
                  <a:srgbClr val="000000"/>
                </a:solidFill>
                <a:latin typeface="Arimo Bold"/>
                <a:ea typeface="Arimo Bold"/>
                <a:cs typeface="Arimo Bold"/>
                <a:sym typeface="Arimo Bold"/>
              </a:rPr>
              <a:t>The formula for learning rate:</a:t>
            </a:r>
          </a:p>
        </p:txBody>
      </p:sp>
      <p:sp>
        <p:nvSpPr>
          <p:cNvPr id="28" name="TextBox 28"/>
          <p:cNvSpPr txBox="1"/>
          <p:nvPr/>
        </p:nvSpPr>
        <p:spPr>
          <a:xfrm>
            <a:off x="5555797" y="3634865"/>
            <a:ext cx="9064140" cy="5623435"/>
          </a:xfrm>
          <a:prstGeom prst="rect">
            <a:avLst/>
          </a:prstGeom>
        </p:spPr>
        <p:txBody>
          <a:bodyPr lIns="0" tIns="0" rIns="0" bIns="0" rtlCol="0" anchor="t">
            <a:spAutoFit/>
          </a:bodyPr>
          <a:lstStyle/>
          <a:p>
            <a:pPr algn="l">
              <a:lnSpc>
                <a:spcPts val="3842"/>
              </a:lnSpc>
            </a:pPr>
            <a:r>
              <a:rPr lang="en-US" sz="2447" b="1">
                <a:solidFill>
                  <a:srgbClr val="000000"/>
                </a:solidFill>
                <a:latin typeface="Arimo Bold"/>
                <a:ea typeface="Arimo Bold"/>
                <a:cs typeface="Arimo Bold"/>
                <a:sym typeface="Arimo Bold"/>
              </a:rPr>
              <a:t>Hyperparameters:</a:t>
            </a:r>
          </a:p>
          <a:p>
            <a:pPr algn="l">
              <a:lnSpc>
                <a:spcPts val="3842"/>
              </a:lnSpc>
            </a:pPr>
            <a:r>
              <a:rPr lang="en-US" sz="2447" b="1">
                <a:solidFill>
                  <a:srgbClr val="000000"/>
                </a:solidFill>
                <a:latin typeface="Arimo Bold"/>
                <a:ea typeface="Arimo Bold"/>
                <a:cs typeface="Arimo Bold"/>
                <a:sym typeface="Arimo Bold"/>
              </a:rPr>
              <a:t>β₁ = 0.9: Controls the momentum for the gradient.</a:t>
            </a:r>
          </a:p>
          <a:p>
            <a:pPr algn="l">
              <a:lnSpc>
                <a:spcPts val="3842"/>
              </a:lnSpc>
            </a:pPr>
            <a:r>
              <a:rPr lang="en-US" sz="2447" b="1">
                <a:solidFill>
                  <a:srgbClr val="000000"/>
                </a:solidFill>
                <a:latin typeface="Arimo Bold"/>
                <a:ea typeface="Arimo Bold"/>
                <a:cs typeface="Arimo Bold"/>
                <a:sym typeface="Arimo Bold"/>
              </a:rPr>
              <a:t>β₂ = 0.98: Controls the momentum for the squared gradients.</a:t>
            </a:r>
          </a:p>
          <a:p>
            <a:pPr algn="l">
              <a:lnSpc>
                <a:spcPts val="3842"/>
              </a:lnSpc>
            </a:pPr>
            <a:r>
              <a:rPr lang="en-US" sz="2447" b="1">
                <a:solidFill>
                  <a:srgbClr val="000000"/>
                </a:solidFill>
                <a:latin typeface="Arimo Bold"/>
                <a:ea typeface="Arimo Bold"/>
                <a:cs typeface="Arimo Bold"/>
                <a:sym typeface="Arimo Bold"/>
              </a:rPr>
              <a:t>ϵ = 10⁻⁹: A small value to prevent division by zero.</a:t>
            </a:r>
          </a:p>
          <a:p>
            <a:pPr marL="528413" lvl="1" indent="-264207" algn="l">
              <a:lnSpc>
                <a:spcPts val="3842"/>
              </a:lnSpc>
              <a:buFont typeface="Arial"/>
              <a:buChar char="•"/>
            </a:pPr>
            <a:r>
              <a:rPr lang="en-US" sz="2447" b="1">
                <a:solidFill>
                  <a:srgbClr val="000000"/>
                </a:solidFill>
                <a:latin typeface="Arimo Bold"/>
                <a:ea typeface="Arimo Bold"/>
                <a:cs typeface="Arimo Bold"/>
                <a:sym typeface="Arimo Bold"/>
              </a:rPr>
              <a:t>Warmup Phase: The learning rate increases linearly during the first few steps (warmup_steps = 4000).</a:t>
            </a:r>
          </a:p>
          <a:p>
            <a:pPr marL="473751" lvl="1" indent="-236876" algn="l">
              <a:lnSpc>
                <a:spcPts val="3445"/>
              </a:lnSpc>
              <a:buFont typeface="Arial"/>
              <a:buChar char="•"/>
            </a:pPr>
            <a:r>
              <a:rPr lang="en-US" sz="2194" b="1">
                <a:solidFill>
                  <a:srgbClr val="000000"/>
                </a:solidFill>
                <a:latin typeface="Arimo Bold"/>
                <a:ea typeface="Arimo Bold"/>
                <a:cs typeface="Arimo Bold"/>
                <a:sym typeface="Arimo Bold"/>
              </a:rPr>
              <a:t>Decay Phase: After the warmup phase, the learning rate decreases proportionally to the inverse square root of the step number.</a:t>
            </a:r>
          </a:p>
          <a:p>
            <a:pPr algn="l">
              <a:lnSpc>
                <a:spcPts val="3842"/>
              </a:lnSpc>
            </a:pPr>
            <a:r>
              <a:rPr lang="en-US" sz="2447" b="1">
                <a:solidFill>
                  <a:srgbClr val="000000"/>
                </a:solidFill>
                <a:latin typeface="Arimo Bold"/>
                <a:ea typeface="Arimo Bold"/>
                <a:cs typeface="Arimo Bold"/>
                <a:sym typeface="Arimo Bold"/>
              </a:rPr>
              <a:t>Gradually increasing the learning rate at the start helps the model begin learning efficiently; while gradually reducing it later stabilizes the training.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416964" y="2484071"/>
            <a:ext cx="8340950" cy="6732406"/>
          </a:xfrm>
          <a:custGeom>
            <a:avLst/>
            <a:gdLst/>
            <a:ahLst/>
            <a:cxnLst/>
            <a:rect l="l" t="t" r="r" b="b"/>
            <a:pathLst>
              <a:path w="8340950" h="6732406">
                <a:moveTo>
                  <a:pt x="0" y="0"/>
                </a:moveTo>
                <a:lnTo>
                  <a:pt x="8340950" y="0"/>
                </a:lnTo>
                <a:lnTo>
                  <a:pt x="8340950" y="6732406"/>
                </a:lnTo>
                <a:lnTo>
                  <a:pt x="0" y="6732406"/>
                </a:lnTo>
                <a:lnTo>
                  <a:pt x="0" y="0"/>
                </a:lnTo>
                <a:close/>
              </a:path>
            </a:pathLst>
          </a:custGeom>
          <a:blipFill>
            <a:blip r:embed="rId6"/>
            <a:stretch>
              <a:fillRect l="-368" r="-368"/>
            </a:stretch>
          </a:blipFill>
        </p:spPr>
      </p:sp>
      <p:sp>
        <p:nvSpPr>
          <p:cNvPr id="25" name="Freeform 25"/>
          <p:cNvSpPr/>
          <p:nvPr/>
        </p:nvSpPr>
        <p:spPr>
          <a:xfrm>
            <a:off x="11234289" y="3018492"/>
            <a:ext cx="4503704" cy="1048135"/>
          </a:xfrm>
          <a:custGeom>
            <a:avLst/>
            <a:gdLst/>
            <a:ahLst/>
            <a:cxnLst/>
            <a:rect l="l" t="t" r="r" b="b"/>
            <a:pathLst>
              <a:path w="4503704" h="1048135">
                <a:moveTo>
                  <a:pt x="0" y="0"/>
                </a:moveTo>
                <a:lnTo>
                  <a:pt x="4503704" y="0"/>
                </a:lnTo>
                <a:lnTo>
                  <a:pt x="4503704" y="1048135"/>
                </a:lnTo>
                <a:lnTo>
                  <a:pt x="0" y="1048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2594467" y="903389"/>
            <a:ext cx="7627285" cy="1374242"/>
          </a:xfrm>
          <a:prstGeom prst="rect">
            <a:avLst/>
          </a:prstGeom>
        </p:spPr>
        <p:txBody>
          <a:bodyPr lIns="0" tIns="0" rIns="0" bIns="0" rtlCol="0" anchor="t">
            <a:spAutoFit/>
          </a:bodyPr>
          <a:lstStyle/>
          <a:p>
            <a:pPr algn="l">
              <a:lnSpc>
                <a:spcPts val="4503"/>
              </a:lnSpc>
            </a:pPr>
            <a:r>
              <a:rPr lang="en-US" sz="3752" b="1">
                <a:solidFill>
                  <a:srgbClr val="333336"/>
                </a:solidFill>
                <a:latin typeface="Arimo Bold"/>
                <a:ea typeface="Arimo Bold"/>
                <a:cs typeface="Arimo Bold"/>
                <a:sym typeface="Arimo Bold"/>
              </a:rPr>
              <a:t>Regularization Techniques</a:t>
            </a:r>
          </a:p>
          <a:p>
            <a:pPr algn="l">
              <a:lnSpc>
                <a:spcPts val="6067"/>
              </a:lnSpc>
            </a:pPr>
            <a:endParaRPr lang="en-US" sz="3752" b="1">
              <a:solidFill>
                <a:srgbClr val="333336"/>
              </a:solidFill>
              <a:latin typeface="Arimo Bold"/>
              <a:ea typeface="Arimo Bold"/>
              <a:cs typeface="Arimo Bold"/>
              <a:sym typeface="Arimo Bold"/>
            </a:endParaRPr>
          </a:p>
        </p:txBody>
      </p:sp>
      <p:sp>
        <p:nvSpPr>
          <p:cNvPr id="27" name="TextBox 27"/>
          <p:cNvSpPr txBox="1"/>
          <p:nvPr/>
        </p:nvSpPr>
        <p:spPr>
          <a:xfrm>
            <a:off x="1740242" y="2000315"/>
            <a:ext cx="14807617" cy="470068"/>
          </a:xfrm>
          <a:prstGeom prst="rect">
            <a:avLst/>
          </a:prstGeom>
        </p:spPr>
        <p:txBody>
          <a:bodyPr lIns="0" tIns="0" rIns="0" bIns="0" rtlCol="0" anchor="t">
            <a:spAutoFit/>
          </a:bodyPr>
          <a:lstStyle/>
          <a:p>
            <a:pPr algn="l">
              <a:lnSpc>
                <a:spcPts val="3648"/>
              </a:lnSpc>
              <a:spcBef>
                <a:spcPct val="0"/>
              </a:spcBef>
            </a:pPr>
            <a:r>
              <a:rPr lang="en-US" sz="2624" b="1">
                <a:solidFill>
                  <a:srgbClr val="000000"/>
                </a:solidFill>
                <a:latin typeface="Rachana Bold"/>
                <a:ea typeface="Rachana Bold"/>
                <a:cs typeface="Rachana Bold"/>
                <a:sym typeface="Rachana Bold"/>
              </a:rPr>
              <a:t>explore two essential regularization techniques used in training deep learning models: Dropout, Label Smoothing</a:t>
            </a:r>
          </a:p>
        </p:txBody>
      </p:sp>
      <p:sp>
        <p:nvSpPr>
          <p:cNvPr id="28" name="TextBox 28"/>
          <p:cNvSpPr txBox="1"/>
          <p:nvPr/>
        </p:nvSpPr>
        <p:spPr>
          <a:xfrm>
            <a:off x="2594467" y="3702674"/>
            <a:ext cx="6609487" cy="3834488"/>
          </a:xfrm>
          <a:prstGeom prst="rect">
            <a:avLst/>
          </a:prstGeom>
        </p:spPr>
        <p:txBody>
          <a:bodyPr lIns="0" tIns="0" rIns="0" bIns="0" rtlCol="0" anchor="t">
            <a:spAutoFit/>
          </a:bodyPr>
          <a:lstStyle/>
          <a:p>
            <a:pPr algn="l">
              <a:lnSpc>
                <a:spcPts val="3053"/>
              </a:lnSpc>
            </a:pPr>
            <a:r>
              <a:rPr lang="en-US" sz="1839" b="1">
                <a:solidFill>
                  <a:srgbClr val="000000"/>
                </a:solidFill>
                <a:latin typeface="Arimo Bold"/>
                <a:ea typeface="Arimo Bold"/>
                <a:cs typeface="Arimo Bold"/>
                <a:sym typeface="Arimo Bold"/>
              </a:rPr>
              <a:t>Dropout : </a:t>
            </a:r>
          </a:p>
          <a:p>
            <a:pPr algn="l">
              <a:lnSpc>
                <a:spcPts val="3053"/>
              </a:lnSpc>
            </a:pPr>
            <a:r>
              <a:rPr lang="en-US" sz="1839" b="1">
                <a:solidFill>
                  <a:srgbClr val="000000"/>
                </a:solidFill>
                <a:latin typeface="Arimo Bold"/>
                <a:ea typeface="Arimo Bold"/>
                <a:cs typeface="Arimo Bold"/>
                <a:sym typeface="Arimo Bold"/>
              </a:rPr>
              <a:t>Dropout is a regularization technique used during training to prevent overfitting in neural networks. It works by randomly ignoring a subset of neurons in each training iteration, meaning they do not contribute to the model's forward pass or backpropagation. This forces the model to learn more robust features and reduces reliance on specific neurons, leading to better generalization to new data. Dropout is particularly effective in deep learning models, helping them perform well on unseen data.</a:t>
            </a:r>
          </a:p>
        </p:txBody>
      </p:sp>
      <p:sp>
        <p:nvSpPr>
          <p:cNvPr id="29" name="TextBox 29"/>
          <p:cNvSpPr txBox="1"/>
          <p:nvPr/>
        </p:nvSpPr>
        <p:spPr>
          <a:xfrm>
            <a:off x="11234289" y="3231584"/>
            <a:ext cx="4503704" cy="657225"/>
          </a:xfrm>
          <a:prstGeom prst="rect">
            <a:avLst/>
          </a:prstGeom>
        </p:spPr>
        <p:txBody>
          <a:bodyPr lIns="0" tIns="0" rIns="0" bIns="0" rtlCol="0" anchor="t">
            <a:spAutoFit/>
          </a:bodyPr>
          <a:lstStyle/>
          <a:p>
            <a:pPr algn="ctr">
              <a:lnSpc>
                <a:spcPts val="5040"/>
              </a:lnSpc>
              <a:spcBef>
                <a:spcPct val="0"/>
              </a:spcBef>
            </a:pPr>
            <a:r>
              <a:rPr lang="en-US" sz="4200" b="1">
                <a:solidFill>
                  <a:srgbClr val="000000"/>
                </a:solidFill>
                <a:latin typeface="Arimo Bold"/>
                <a:ea typeface="Arimo Bold"/>
                <a:cs typeface="Arimo Bold"/>
                <a:sym typeface="Arimo Bold"/>
              </a:rPr>
              <a:t>The benefits:</a:t>
            </a:r>
          </a:p>
        </p:txBody>
      </p:sp>
      <p:sp>
        <p:nvSpPr>
          <p:cNvPr id="30" name="TextBox 30"/>
          <p:cNvSpPr txBox="1"/>
          <p:nvPr/>
        </p:nvSpPr>
        <p:spPr>
          <a:xfrm>
            <a:off x="10875348" y="4081080"/>
            <a:ext cx="6383952" cy="3278730"/>
          </a:xfrm>
          <a:prstGeom prst="rect">
            <a:avLst/>
          </a:prstGeom>
        </p:spPr>
        <p:txBody>
          <a:bodyPr lIns="0" tIns="0" rIns="0" bIns="0" rtlCol="0" anchor="t">
            <a:spAutoFit/>
          </a:bodyPr>
          <a:lstStyle/>
          <a:p>
            <a:pPr marL="561399" lvl="1" indent="-280699" algn="just">
              <a:lnSpc>
                <a:spcPts val="5278"/>
              </a:lnSpc>
              <a:buFont typeface="Arial"/>
              <a:buChar char="•"/>
            </a:pPr>
            <a:r>
              <a:rPr lang="en-US" sz="2600" b="1">
                <a:solidFill>
                  <a:srgbClr val="000000"/>
                </a:solidFill>
                <a:latin typeface="Arimo Bold"/>
                <a:ea typeface="Arimo Bold"/>
                <a:cs typeface="Arimo Bold"/>
                <a:sym typeface="Arimo Bold"/>
              </a:rPr>
              <a:t>Reduces overfitting (where the model memorizes training data but </a:t>
            </a:r>
          </a:p>
          <a:p>
            <a:pPr algn="just">
              <a:lnSpc>
                <a:spcPts val="5278"/>
              </a:lnSpc>
            </a:pPr>
            <a:r>
              <a:rPr lang="en-US" sz="2600" b="1">
                <a:solidFill>
                  <a:srgbClr val="000000"/>
                </a:solidFill>
                <a:latin typeface="Arimo Bold"/>
                <a:ea typeface="Arimo Bold"/>
                <a:cs typeface="Arimo Bold"/>
                <a:sym typeface="Arimo Bold"/>
              </a:rPr>
              <a:t>      performs poorly on new data).</a:t>
            </a:r>
          </a:p>
          <a:p>
            <a:pPr marL="561399" lvl="1" indent="-280699" algn="just">
              <a:lnSpc>
                <a:spcPts val="5278"/>
              </a:lnSpc>
              <a:buFont typeface="Arial"/>
              <a:buChar char="•"/>
            </a:pPr>
            <a:r>
              <a:rPr lang="en-US" sz="2600" b="1">
                <a:solidFill>
                  <a:srgbClr val="000000"/>
                </a:solidFill>
                <a:latin typeface="Arimo Bold"/>
                <a:ea typeface="Arimo Bold"/>
                <a:cs typeface="Arimo Bold"/>
                <a:sym typeface="Arimo Bold"/>
              </a:rPr>
              <a:t>Enhances generalization to improve performance on unseen datasets.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3911353" y="5095119"/>
            <a:ext cx="5729733" cy="1333465"/>
          </a:xfrm>
          <a:custGeom>
            <a:avLst/>
            <a:gdLst/>
            <a:ahLst/>
            <a:cxnLst/>
            <a:rect l="l" t="t" r="r" b="b"/>
            <a:pathLst>
              <a:path w="5729733" h="1333465">
                <a:moveTo>
                  <a:pt x="0" y="0"/>
                </a:moveTo>
                <a:lnTo>
                  <a:pt x="5729733" y="0"/>
                </a:lnTo>
                <a:lnTo>
                  <a:pt x="5729733" y="1333465"/>
                </a:lnTo>
                <a:lnTo>
                  <a:pt x="0" y="13334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1735937" y="966526"/>
            <a:ext cx="15482316" cy="3861893"/>
          </a:xfrm>
          <a:prstGeom prst="rect">
            <a:avLst/>
          </a:prstGeom>
        </p:spPr>
        <p:txBody>
          <a:bodyPr lIns="0" tIns="0" rIns="0" bIns="0" rtlCol="0" anchor="t">
            <a:spAutoFit/>
          </a:bodyPr>
          <a:lstStyle/>
          <a:p>
            <a:pPr algn="l">
              <a:lnSpc>
                <a:spcPts val="4143"/>
              </a:lnSpc>
              <a:spcBef>
                <a:spcPct val="0"/>
              </a:spcBef>
            </a:pPr>
            <a:r>
              <a:rPr lang="en-US" sz="2981" b="1">
                <a:solidFill>
                  <a:srgbClr val="000000"/>
                </a:solidFill>
                <a:latin typeface="Rachana Bold"/>
                <a:ea typeface="Rachana Bold"/>
                <a:cs typeface="Rachana Bold"/>
                <a:sym typeface="Rachana Bold"/>
              </a:rPr>
              <a:t>The dropout rate used in the model is set at 0.1, meaning 10% of the neurons are randomly "dropped" or ignored during each training step, helping the model to focus on learning more robust features.</a:t>
            </a:r>
          </a:p>
          <a:p>
            <a:pPr marL="643603" lvl="1" indent="-321802" algn="l">
              <a:lnSpc>
                <a:spcPts val="4143"/>
              </a:lnSpc>
              <a:spcBef>
                <a:spcPct val="0"/>
              </a:spcBef>
              <a:buFont typeface="Arial"/>
              <a:buChar char="•"/>
            </a:pPr>
            <a:r>
              <a:rPr lang="en-US" sz="2981" b="1">
                <a:solidFill>
                  <a:srgbClr val="000000"/>
                </a:solidFill>
                <a:latin typeface="Rachana Bold"/>
                <a:ea typeface="Rachana Bold"/>
                <a:cs typeface="Rachana Bold"/>
                <a:sym typeface="Rachana Bold"/>
              </a:rPr>
              <a:t>Label Smoothing</a:t>
            </a:r>
          </a:p>
          <a:p>
            <a:pPr algn="l">
              <a:lnSpc>
                <a:spcPts val="4143"/>
              </a:lnSpc>
              <a:spcBef>
                <a:spcPct val="0"/>
              </a:spcBef>
            </a:pPr>
            <a:r>
              <a:rPr lang="en-US" sz="2981" b="1">
                <a:solidFill>
                  <a:srgbClr val="000000"/>
                </a:solidFill>
                <a:latin typeface="Rachana Bold"/>
                <a:ea typeface="Rachana Bold"/>
                <a:cs typeface="Rachana Bold"/>
                <a:sym typeface="Rachana Bold"/>
              </a:rPr>
              <a:t>A regularization technique that adjusts the target labels to be "smoother" instead of being strictly one-hot encoded.</a:t>
            </a:r>
          </a:p>
          <a:p>
            <a:pPr algn="l">
              <a:lnSpc>
                <a:spcPts val="4143"/>
              </a:lnSpc>
              <a:spcBef>
                <a:spcPct val="0"/>
              </a:spcBef>
            </a:pPr>
            <a:r>
              <a:rPr lang="en-US" sz="2981" b="1">
                <a:solidFill>
                  <a:srgbClr val="000000"/>
                </a:solidFill>
                <a:latin typeface="Rachana Bold"/>
                <a:ea typeface="Rachana Bold"/>
                <a:cs typeface="Rachana Bold"/>
                <a:sym typeface="Rachana Bold"/>
              </a:rPr>
              <a:t>l</a:t>
            </a:r>
            <a:r>
              <a:rPr lang="en-US" sz="2981" b="1" u="sng">
                <a:solidFill>
                  <a:srgbClr val="000000"/>
                </a:solidFill>
                <a:latin typeface="Rachana Bold"/>
                <a:ea typeface="Rachana Bold"/>
                <a:cs typeface="Rachana Bold"/>
                <a:sym typeface="Rachana Bold"/>
              </a:rPr>
              <a:t>abel smoothing </a:t>
            </a:r>
            <a:r>
              <a:rPr lang="en-US" sz="2981" b="1">
                <a:solidFill>
                  <a:srgbClr val="000000"/>
                </a:solidFill>
                <a:latin typeface="Rachana Bold"/>
                <a:ea typeface="Rachana Bold"/>
                <a:cs typeface="Rachana Bold"/>
                <a:sym typeface="Rachana Bold"/>
              </a:rPr>
              <a:t>can slightly hurt the perplexity (a measure of uncertainty or surprise in the model’s predictions) because the model is less confident in its predictions</a:t>
            </a:r>
          </a:p>
        </p:txBody>
      </p:sp>
      <p:sp>
        <p:nvSpPr>
          <p:cNvPr id="26" name="TextBox 26"/>
          <p:cNvSpPr txBox="1"/>
          <p:nvPr/>
        </p:nvSpPr>
        <p:spPr>
          <a:xfrm>
            <a:off x="3911353" y="5427647"/>
            <a:ext cx="5729733" cy="657225"/>
          </a:xfrm>
          <a:prstGeom prst="rect">
            <a:avLst/>
          </a:prstGeom>
        </p:spPr>
        <p:txBody>
          <a:bodyPr lIns="0" tIns="0" rIns="0" bIns="0" rtlCol="0" anchor="t">
            <a:spAutoFit/>
          </a:bodyPr>
          <a:lstStyle/>
          <a:p>
            <a:pPr algn="ctr">
              <a:lnSpc>
                <a:spcPts val="5040"/>
              </a:lnSpc>
              <a:spcBef>
                <a:spcPct val="0"/>
              </a:spcBef>
            </a:pPr>
            <a:r>
              <a:rPr lang="en-US" sz="4200" b="1">
                <a:solidFill>
                  <a:srgbClr val="000000"/>
                </a:solidFill>
                <a:latin typeface="Arimo Bold"/>
                <a:ea typeface="Arimo Bold"/>
                <a:cs typeface="Arimo Bold"/>
                <a:sym typeface="Arimo Bold"/>
              </a:rPr>
              <a:t>The Benefits:</a:t>
            </a:r>
          </a:p>
        </p:txBody>
      </p:sp>
      <p:sp>
        <p:nvSpPr>
          <p:cNvPr id="27" name="TextBox 27"/>
          <p:cNvSpPr txBox="1"/>
          <p:nvPr/>
        </p:nvSpPr>
        <p:spPr>
          <a:xfrm>
            <a:off x="3403190" y="6536639"/>
            <a:ext cx="9185764" cy="1456924"/>
          </a:xfrm>
          <a:prstGeom prst="rect">
            <a:avLst/>
          </a:prstGeom>
        </p:spPr>
        <p:txBody>
          <a:bodyPr lIns="0" tIns="0" rIns="0" bIns="0" rtlCol="0" anchor="t">
            <a:spAutoFit/>
          </a:bodyPr>
          <a:lstStyle/>
          <a:p>
            <a:pPr marL="613441" lvl="1" indent="-306721" algn="l">
              <a:lnSpc>
                <a:spcPts val="6023"/>
              </a:lnSpc>
              <a:buFont typeface="Arial"/>
              <a:buChar char="•"/>
            </a:pPr>
            <a:r>
              <a:rPr lang="en-US" sz="2841" b="1">
                <a:solidFill>
                  <a:srgbClr val="000000"/>
                </a:solidFill>
                <a:latin typeface="Arimo Bold"/>
                <a:ea typeface="Arimo Bold"/>
                <a:cs typeface="Arimo Bold"/>
                <a:sym typeface="Arimo Bold"/>
              </a:rPr>
              <a:t>Produces better-calibrated probabilities.</a:t>
            </a:r>
          </a:p>
          <a:p>
            <a:pPr marL="613441" lvl="1" indent="-306721" algn="l">
              <a:lnSpc>
                <a:spcPts val="6023"/>
              </a:lnSpc>
              <a:buFont typeface="Arial"/>
              <a:buChar char="•"/>
            </a:pPr>
            <a:r>
              <a:rPr lang="en-US" sz="2841" b="1">
                <a:solidFill>
                  <a:srgbClr val="000000"/>
                </a:solidFill>
                <a:latin typeface="Arimo Bold"/>
                <a:ea typeface="Arimo Bold"/>
                <a:cs typeface="Arimo Bold"/>
                <a:sym typeface="Arimo Bold"/>
              </a:rPr>
              <a:t>Improves generalization and overall accuracy.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488394" y="8065402"/>
            <a:ext cx="1489724" cy="1561083"/>
          </a:xfrm>
          <a:custGeom>
            <a:avLst/>
            <a:gdLst/>
            <a:ahLst/>
            <a:cxnLst/>
            <a:rect l="l" t="t" r="r" b="b"/>
            <a:pathLst>
              <a:path w="1489724" h="1561083">
                <a:moveTo>
                  <a:pt x="0" y="0"/>
                </a:moveTo>
                <a:lnTo>
                  <a:pt x="1489724" y="0"/>
                </a:lnTo>
                <a:lnTo>
                  <a:pt x="1489724" y="1561083"/>
                </a:lnTo>
                <a:lnTo>
                  <a:pt x="0" y="1561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637533" y="5975189"/>
            <a:ext cx="1103034" cy="1026824"/>
          </a:xfrm>
          <a:custGeom>
            <a:avLst/>
            <a:gdLst/>
            <a:ahLst/>
            <a:cxnLst/>
            <a:rect l="l" t="t" r="r" b="b"/>
            <a:pathLst>
              <a:path w="1103034" h="1026824">
                <a:moveTo>
                  <a:pt x="0" y="0"/>
                </a:moveTo>
                <a:lnTo>
                  <a:pt x="1103033" y="0"/>
                </a:lnTo>
                <a:lnTo>
                  <a:pt x="1103033" y="1026824"/>
                </a:lnTo>
                <a:lnTo>
                  <a:pt x="0" y="10268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1633906" y="3525088"/>
            <a:ext cx="1008255" cy="938594"/>
          </a:xfrm>
          <a:custGeom>
            <a:avLst/>
            <a:gdLst/>
            <a:ahLst/>
            <a:cxnLst/>
            <a:rect l="l" t="t" r="r" b="b"/>
            <a:pathLst>
              <a:path w="1008255" h="938594">
                <a:moveTo>
                  <a:pt x="0" y="0"/>
                </a:moveTo>
                <a:lnTo>
                  <a:pt x="1008256" y="0"/>
                </a:lnTo>
                <a:lnTo>
                  <a:pt x="1008256" y="938594"/>
                </a:lnTo>
                <a:lnTo>
                  <a:pt x="0" y="9385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735937" y="1179400"/>
            <a:ext cx="906224" cy="843612"/>
          </a:xfrm>
          <a:custGeom>
            <a:avLst/>
            <a:gdLst/>
            <a:ahLst/>
            <a:cxnLst/>
            <a:rect l="l" t="t" r="r" b="b"/>
            <a:pathLst>
              <a:path w="906224" h="843612">
                <a:moveTo>
                  <a:pt x="0" y="0"/>
                </a:moveTo>
                <a:lnTo>
                  <a:pt x="906225" y="0"/>
                </a:lnTo>
                <a:lnTo>
                  <a:pt x="906225" y="843612"/>
                </a:lnTo>
                <a:lnTo>
                  <a:pt x="0" y="8436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2685197" y="1142955"/>
            <a:ext cx="14246652" cy="830777"/>
          </a:xfrm>
          <a:prstGeom prst="rect">
            <a:avLst/>
          </a:prstGeom>
        </p:spPr>
        <p:txBody>
          <a:bodyPr lIns="0" tIns="0" rIns="0" bIns="0" rtlCol="0" anchor="t">
            <a:spAutoFit/>
          </a:bodyPr>
          <a:lstStyle/>
          <a:p>
            <a:pPr algn="just">
              <a:lnSpc>
                <a:spcPts val="6463"/>
              </a:lnSpc>
            </a:pPr>
            <a:r>
              <a:rPr lang="en-US" sz="4649" b="1">
                <a:solidFill>
                  <a:srgbClr val="000000"/>
                </a:solidFill>
                <a:latin typeface="Rachana Bold"/>
                <a:ea typeface="Rachana Bold"/>
                <a:cs typeface="Rachana Bold"/>
                <a:sym typeface="Rachana Bold"/>
              </a:rPr>
              <a:t>Superior Translation Quality :</a:t>
            </a:r>
          </a:p>
        </p:txBody>
      </p:sp>
      <p:sp>
        <p:nvSpPr>
          <p:cNvPr id="29" name="TextBox 29"/>
          <p:cNvSpPr txBox="1"/>
          <p:nvPr/>
        </p:nvSpPr>
        <p:spPr>
          <a:xfrm>
            <a:off x="2860684" y="1532456"/>
            <a:ext cx="17564763" cy="1876697"/>
          </a:xfrm>
          <a:prstGeom prst="rect">
            <a:avLst/>
          </a:prstGeom>
        </p:spPr>
        <p:txBody>
          <a:bodyPr lIns="0" tIns="0" rIns="0" bIns="0" rtlCol="0" anchor="t">
            <a:spAutoFit/>
          </a:bodyPr>
          <a:lstStyle/>
          <a:p>
            <a:pPr algn="just">
              <a:lnSpc>
                <a:spcPts val="4899"/>
              </a:lnSpc>
            </a:pPr>
            <a:endParaRPr/>
          </a:p>
          <a:p>
            <a:pPr algn="just">
              <a:lnSpc>
                <a:spcPts val="4899"/>
              </a:lnSpc>
            </a:pPr>
            <a:r>
              <a:rPr lang="en-US" sz="3525">
                <a:solidFill>
                  <a:srgbClr val="000000"/>
                </a:solidFill>
                <a:latin typeface="Rachana"/>
                <a:ea typeface="Rachana"/>
                <a:cs typeface="Rachana"/>
                <a:sym typeface="Rachana"/>
              </a:rPr>
              <a:t>I</a:t>
            </a:r>
            <a:r>
              <a:rPr lang="en-US" sz="3525" b="1">
                <a:solidFill>
                  <a:srgbClr val="000000"/>
                </a:solidFill>
                <a:latin typeface="Rachana Bold"/>
                <a:ea typeface="Rachana Bold"/>
                <a:cs typeface="Rachana Bold"/>
                <a:sym typeface="Rachana Bold"/>
              </a:rPr>
              <a:t>n translation tests, the Transformer has shown an ability to deliver high-quality </a:t>
            </a:r>
          </a:p>
          <a:p>
            <a:pPr algn="just">
              <a:lnSpc>
                <a:spcPts val="4899"/>
              </a:lnSpc>
            </a:pPr>
            <a:r>
              <a:rPr lang="en-US" sz="3525" b="1">
                <a:solidFill>
                  <a:srgbClr val="000000"/>
                </a:solidFill>
                <a:latin typeface="Rachana Bold"/>
                <a:ea typeface="Rachana Bold"/>
                <a:cs typeface="Rachana Bold"/>
                <a:sym typeface="Rachana Bold"/>
              </a:rPr>
              <a:t> translations with reduced training time</a:t>
            </a:r>
          </a:p>
        </p:txBody>
      </p:sp>
      <p:sp>
        <p:nvSpPr>
          <p:cNvPr id="30" name="TextBox 30"/>
          <p:cNvSpPr txBox="1"/>
          <p:nvPr/>
        </p:nvSpPr>
        <p:spPr>
          <a:xfrm>
            <a:off x="2685197" y="3637117"/>
            <a:ext cx="14246652" cy="830777"/>
          </a:xfrm>
          <a:prstGeom prst="rect">
            <a:avLst/>
          </a:prstGeom>
        </p:spPr>
        <p:txBody>
          <a:bodyPr lIns="0" tIns="0" rIns="0" bIns="0" rtlCol="0" anchor="t">
            <a:spAutoFit/>
          </a:bodyPr>
          <a:lstStyle/>
          <a:p>
            <a:pPr algn="just">
              <a:lnSpc>
                <a:spcPts val="6463"/>
              </a:lnSpc>
            </a:pPr>
            <a:r>
              <a:rPr lang="en-US" sz="4649" b="1">
                <a:solidFill>
                  <a:srgbClr val="000000"/>
                </a:solidFill>
                <a:latin typeface="Rachana Bold"/>
                <a:ea typeface="Rachana Bold"/>
                <a:cs typeface="Rachana Bold"/>
                <a:sym typeface="Rachana Bold"/>
              </a:rPr>
              <a:t>Flexibility in Other Tasks :</a:t>
            </a:r>
          </a:p>
        </p:txBody>
      </p:sp>
      <p:sp>
        <p:nvSpPr>
          <p:cNvPr id="31" name="TextBox 31"/>
          <p:cNvSpPr txBox="1"/>
          <p:nvPr/>
        </p:nvSpPr>
        <p:spPr>
          <a:xfrm>
            <a:off x="2489995" y="4474874"/>
            <a:ext cx="13989912" cy="1276896"/>
          </a:xfrm>
          <a:prstGeom prst="rect">
            <a:avLst/>
          </a:prstGeom>
        </p:spPr>
        <p:txBody>
          <a:bodyPr lIns="0" tIns="0" rIns="0" bIns="0" rtlCol="0" anchor="t">
            <a:spAutoFit/>
          </a:bodyPr>
          <a:lstStyle/>
          <a:p>
            <a:pPr algn="ctr">
              <a:lnSpc>
                <a:spcPts val="4906"/>
              </a:lnSpc>
              <a:spcBef>
                <a:spcPct val="0"/>
              </a:spcBef>
            </a:pPr>
            <a:r>
              <a:rPr lang="en-US" sz="3530" b="1">
                <a:solidFill>
                  <a:srgbClr val="000000"/>
                </a:solidFill>
                <a:latin typeface="Rachana Bold"/>
                <a:ea typeface="Rachana Bold"/>
                <a:cs typeface="Rachana Bold"/>
                <a:sym typeface="Rachana Bold"/>
              </a:rPr>
              <a:t>Beyond translation, the Transformer model has proven versatile in tasks </a:t>
            </a:r>
          </a:p>
          <a:p>
            <a:pPr algn="l">
              <a:lnSpc>
                <a:spcPts val="4906"/>
              </a:lnSpc>
              <a:spcBef>
                <a:spcPct val="0"/>
              </a:spcBef>
            </a:pPr>
            <a:r>
              <a:rPr lang="en-US" sz="3530" b="1">
                <a:solidFill>
                  <a:srgbClr val="000000"/>
                </a:solidFill>
                <a:latin typeface="Rachana Bold"/>
                <a:ea typeface="Rachana Bold"/>
                <a:cs typeface="Rachana Bold"/>
                <a:sym typeface="Rachana Bold"/>
              </a:rPr>
              <a:t>   like English sentence parsing. </a:t>
            </a:r>
          </a:p>
        </p:txBody>
      </p:sp>
      <p:sp>
        <p:nvSpPr>
          <p:cNvPr id="32" name="TextBox 32"/>
          <p:cNvSpPr txBox="1"/>
          <p:nvPr/>
        </p:nvSpPr>
        <p:spPr>
          <a:xfrm>
            <a:off x="2740566" y="6112226"/>
            <a:ext cx="14246652" cy="830777"/>
          </a:xfrm>
          <a:prstGeom prst="rect">
            <a:avLst/>
          </a:prstGeom>
        </p:spPr>
        <p:txBody>
          <a:bodyPr lIns="0" tIns="0" rIns="0" bIns="0" rtlCol="0" anchor="t">
            <a:spAutoFit/>
          </a:bodyPr>
          <a:lstStyle/>
          <a:p>
            <a:pPr algn="just">
              <a:lnSpc>
                <a:spcPts val="6463"/>
              </a:lnSpc>
            </a:pPr>
            <a:r>
              <a:rPr lang="en-US" sz="4649" b="1">
                <a:solidFill>
                  <a:srgbClr val="000000"/>
                </a:solidFill>
                <a:latin typeface="Rachana Bold"/>
                <a:ea typeface="Rachana Bold"/>
                <a:cs typeface="Rachana Bold"/>
                <a:sym typeface="Rachana Bold"/>
              </a:rPr>
              <a:t>Significance in AI :</a:t>
            </a:r>
          </a:p>
        </p:txBody>
      </p:sp>
      <p:sp>
        <p:nvSpPr>
          <p:cNvPr id="33" name="TextBox 33"/>
          <p:cNvSpPr txBox="1"/>
          <p:nvPr/>
        </p:nvSpPr>
        <p:spPr>
          <a:xfrm>
            <a:off x="2860684" y="7030173"/>
            <a:ext cx="14541973" cy="1276896"/>
          </a:xfrm>
          <a:prstGeom prst="rect">
            <a:avLst/>
          </a:prstGeom>
        </p:spPr>
        <p:txBody>
          <a:bodyPr lIns="0" tIns="0" rIns="0" bIns="0" rtlCol="0" anchor="t">
            <a:spAutoFit/>
          </a:bodyPr>
          <a:lstStyle/>
          <a:p>
            <a:pPr algn="just">
              <a:lnSpc>
                <a:spcPts val="4906"/>
              </a:lnSpc>
            </a:pPr>
            <a:r>
              <a:rPr lang="en-US" sz="3530" b="1">
                <a:solidFill>
                  <a:srgbClr val="000000"/>
                </a:solidFill>
                <a:latin typeface="Rachana Bold"/>
                <a:ea typeface="Rachana Bold"/>
                <a:cs typeface="Rachana Bold"/>
                <a:sym typeface="Rachana Bold"/>
              </a:rPr>
              <a:t> This innovation paves the way for faster, more accurate language models. </a:t>
            </a:r>
          </a:p>
          <a:p>
            <a:pPr algn="just">
              <a:lnSpc>
                <a:spcPts val="4906"/>
              </a:lnSpc>
            </a:pPr>
            <a:r>
              <a:rPr lang="en-US" sz="3530" b="1">
                <a:solidFill>
                  <a:srgbClr val="000000"/>
                </a:solidFill>
                <a:latin typeface="Rachana Bold"/>
                <a:ea typeface="Rachana Bold"/>
                <a:cs typeface="Rachana Bold"/>
                <a:sym typeface="Rachana Bold"/>
              </a:rPr>
              <a:t>such as machine translation and text analysis.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584325" y="779292"/>
            <a:ext cx="4269841" cy="791861"/>
          </a:xfrm>
          <a:custGeom>
            <a:avLst/>
            <a:gdLst/>
            <a:ahLst/>
            <a:cxnLst/>
            <a:rect l="l" t="t" r="r" b="b"/>
            <a:pathLst>
              <a:path w="4269841" h="791861">
                <a:moveTo>
                  <a:pt x="0" y="0"/>
                </a:moveTo>
                <a:lnTo>
                  <a:pt x="4269841" y="0"/>
                </a:lnTo>
                <a:lnTo>
                  <a:pt x="4269841" y="791861"/>
                </a:lnTo>
                <a:lnTo>
                  <a:pt x="0" y="7918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1584325" y="2009775"/>
            <a:ext cx="15514301" cy="5131274"/>
          </a:xfrm>
          <a:prstGeom prst="rect">
            <a:avLst/>
          </a:prstGeom>
        </p:spPr>
        <p:txBody>
          <a:bodyPr lIns="0" tIns="0" rIns="0" bIns="0" rtlCol="0" anchor="t">
            <a:spAutoFit/>
          </a:bodyPr>
          <a:lstStyle/>
          <a:p>
            <a:pPr algn="l">
              <a:lnSpc>
                <a:spcPts val="5886"/>
              </a:lnSpc>
            </a:pPr>
            <a:r>
              <a:rPr lang="en-US" sz="2700" b="1">
                <a:solidFill>
                  <a:srgbClr val="333336"/>
                </a:solidFill>
                <a:latin typeface="Arimo Bold"/>
                <a:ea typeface="Arimo Bold"/>
                <a:cs typeface="Arimo Bold"/>
                <a:sym typeface="Arimo Bold"/>
              </a:rPr>
              <a:t>A metric used to evaluate the quality of machine-translated text by comparing it with reference translations created by humans.</a:t>
            </a:r>
          </a:p>
          <a:p>
            <a:pPr algn="l">
              <a:lnSpc>
                <a:spcPts val="5886"/>
              </a:lnSpc>
            </a:pPr>
            <a:r>
              <a:rPr lang="en-US" sz="2700" b="1">
                <a:solidFill>
                  <a:srgbClr val="333336"/>
                </a:solidFill>
                <a:latin typeface="Arimo Bold"/>
                <a:ea typeface="Arimo Bold"/>
                <a:cs typeface="Arimo Bold"/>
                <a:sym typeface="Arimo Bold"/>
              </a:rPr>
              <a:t>BLEU (Bilingual Evaluation Understudy) is a metric for evaluating the quality of machine-translated text.</a:t>
            </a:r>
          </a:p>
          <a:p>
            <a:pPr algn="l">
              <a:lnSpc>
                <a:spcPts val="5886"/>
              </a:lnSpc>
            </a:pPr>
            <a:r>
              <a:rPr lang="en-US" sz="2700" b="1">
                <a:solidFill>
                  <a:srgbClr val="333336"/>
                </a:solidFill>
                <a:latin typeface="Arimo Bold"/>
                <a:ea typeface="Arimo Bold"/>
                <a:cs typeface="Arimo Bold"/>
                <a:sym typeface="Arimo Bold"/>
              </a:rPr>
              <a:t>It compares machine-generated translation to one or more reference translations provided by human translators.</a:t>
            </a:r>
          </a:p>
          <a:p>
            <a:pPr algn="l">
              <a:lnSpc>
                <a:spcPts val="5886"/>
              </a:lnSpc>
            </a:pPr>
            <a:r>
              <a:rPr lang="en-US" sz="2700" b="1">
                <a:solidFill>
                  <a:srgbClr val="333336"/>
                </a:solidFill>
                <a:latin typeface="Arimo Bold"/>
                <a:ea typeface="Arimo Bold"/>
                <a:cs typeface="Arimo Bold"/>
                <a:sym typeface="Arimo Bold"/>
              </a:rPr>
              <a:t>BLEU scores range from 0 to 1, where a higher score indicates better translation quality.</a:t>
            </a:r>
          </a:p>
        </p:txBody>
      </p:sp>
      <p:sp>
        <p:nvSpPr>
          <p:cNvPr id="26" name="Freeform 26"/>
          <p:cNvSpPr/>
          <p:nvPr/>
        </p:nvSpPr>
        <p:spPr>
          <a:xfrm>
            <a:off x="949610" y="6172368"/>
            <a:ext cx="616256" cy="862444"/>
          </a:xfrm>
          <a:custGeom>
            <a:avLst/>
            <a:gdLst/>
            <a:ahLst/>
            <a:cxnLst/>
            <a:rect l="l" t="t" r="r" b="b"/>
            <a:pathLst>
              <a:path w="616256" h="862444">
                <a:moveTo>
                  <a:pt x="0" y="0"/>
                </a:moveTo>
                <a:lnTo>
                  <a:pt x="616255" y="0"/>
                </a:lnTo>
                <a:lnTo>
                  <a:pt x="616255" y="862444"/>
                </a:lnTo>
                <a:lnTo>
                  <a:pt x="0" y="8624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971244" y="4708762"/>
            <a:ext cx="641408" cy="897645"/>
          </a:xfrm>
          <a:custGeom>
            <a:avLst/>
            <a:gdLst/>
            <a:ahLst/>
            <a:cxnLst/>
            <a:rect l="l" t="t" r="r" b="b"/>
            <a:pathLst>
              <a:path w="641408" h="897645">
                <a:moveTo>
                  <a:pt x="0" y="0"/>
                </a:moveTo>
                <a:lnTo>
                  <a:pt x="641408" y="0"/>
                </a:lnTo>
                <a:lnTo>
                  <a:pt x="641408" y="897645"/>
                </a:lnTo>
                <a:lnTo>
                  <a:pt x="0" y="897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958750" y="3265040"/>
            <a:ext cx="597975" cy="836861"/>
          </a:xfrm>
          <a:custGeom>
            <a:avLst/>
            <a:gdLst/>
            <a:ahLst/>
            <a:cxnLst/>
            <a:rect l="l" t="t" r="r" b="b"/>
            <a:pathLst>
              <a:path w="597975" h="836861">
                <a:moveTo>
                  <a:pt x="0" y="0"/>
                </a:moveTo>
                <a:lnTo>
                  <a:pt x="597975" y="0"/>
                </a:lnTo>
                <a:lnTo>
                  <a:pt x="597975" y="836861"/>
                </a:lnTo>
                <a:lnTo>
                  <a:pt x="0" y="8368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958750" y="1841465"/>
            <a:ext cx="621669" cy="870021"/>
          </a:xfrm>
          <a:custGeom>
            <a:avLst/>
            <a:gdLst/>
            <a:ahLst/>
            <a:cxnLst/>
            <a:rect l="l" t="t" r="r" b="b"/>
            <a:pathLst>
              <a:path w="621669" h="870021">
                <a:moveTo>
                  <a:pt x="0" y="0"/>
                </a:moveTo>
                <a:lnTo>
                  <a:pt x="621669" y="0"/>
                </a:lnTo>
                <a:lnTo>
                  <a:pt x="621669" y="870020"/>
                </a:lnTo>
                <a:lnTo>
                  <a:pt x="0" y="8700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TextBox 30"/>
          <p:cNvSpPr txBox="1"/>
          <p:nvPr/>
        </p:nvSpPr>
        <p:spPr>
          <a:xfrm>
            <a:off x="2594467" y="912914"/>
            <a:ext cx="4655054" cy="496041"/>
          </a:xfrm>
          <a:prstGeom prst="rect">
            <a:avLst/>
          </a:prstGeom>
        </p:spPr>
        <p:txBody>
          <a:bodyPr lIns="0" tIns="0" rIns="0" bIns="0" rtlCol="0" anchor="t">
            <a:spAutoFit/>
          </a:bodyPr>
          <a:lstStyle/>
          <a:p>
            <a:pPr algn="l">
              <a:lnSpc>
                <a:spcPts val="3703"/>
              </a:lnSpc>
            </a:pPr>
            <a:r>
              <a:rPr lang="en-US" sz="3086" b="1">
                <a:solidFill>
                  <a:srgbClr val="333336"/>
                </a:solidFill>
                <a:latin typeface="Arimo Bold"/>
                <a:ea typeface="Arimo Bold"/>
                <a:cs typeface="Arimo Bold"/>
                <a:sym typeface="Arimo Bold"/>
              </a:rPr>
              <a:t>BLEU Score :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1735937" y="690154"/>
            <a:ext cx="1515863" cy="1515863"/>
          </a:xfrm>
          <a:custGeom>
            <a:avLst/>
            <a:gdLst/>
            <a:ahLst/>
            <a:cxnLst/>
            <a:rect l="l" t="t" r="r" b="b"/>
            <a:pathLst>
              <a:path w="1515863" h="1515863">
                <a:moveTo>
                  <a:pt x="0" y="0"/>
                </a:moveTo>
                <a:lnTo>
                  <a:pt x="1515864" y="0"/>
                </a:lnTo>
                <a:lnTo>
                  <a:pt x="1515864" y="1515863"/>
                </a:lnTo>
                <a:lnTo>
                  <a:pt x="0" y="1515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724199" y="2446004"/>
            <a:ext cx="1183662" cy="467009"/>
          </a:xfrm>
          <a:custGeom>
            <a:avLst/>
            <a:gdLst/>
            <a:ahLst/>
            <a:cxnLst/>
            <a:rect l="l" t="t" r="r" b="b"/>
            <a:pathLst>
              <a:path w="1183662" h="467009">
                <a:moveTo>
                  <a:pt x="0" y="0"/>
                </a:moveTo>
                <a:lnTo>
                  <a:pt x="1183662" y="0"/>
                </a:lnTo>
                <a:lnTo>
                  <a:pt x="1183662" y="467009"/>
                </a:lnTo>
                <a:lnTo>
                  <a:pt x="0" y="46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1907861" y="4003018"/>
            <a:ext cx="15976417" cy="1890446"/>
          </a:xfrm>
          <a:prstGeom prst="rect">
            <a:avLst/>
          </a:prstGeom>
        </p:spPr>
        <p:txBody>
          <a:bodyPr lIns="0" tIns="0" rIns="0" bIns="0" rtlCol="0" anchor="t">
            <a:spAutoFit/>
          </a:bodyPr>
          <a:lstStyle/>
          <a:p>
            <a:pPr algn="l">
              <a:lnSpc>
                <a:spcPts val="3753"/>
              </a:lnSpc>
              <a:spcBef>
                <a:spcPct val="0"/>
              </a:spcBef>
            </a:pPr>
            <a:r>
              <a:rPr lang="en-US" sz="2720" b="1">
                <a:solidFill>
                  <a:srgbClr val="000000"/>
                </a:solidFill>
                <a:latin typeface="Barlow Bold"/>
                <a:ea typeface="Barlow Bold"/>
                <a:cs typeface="Barlow Bold"/>
                <a:sym typeface="Barlow Bold"/>
              </a:rPr>
              <a:t>Core Benefits:</a:t>
            </a:r>
          </a:p>
          <a:p>
            <a:pPr marL="587249" lvl="1" indent="-293624" algn="l">
              <a:lnSpc>
                <a:spcPts val="3753"/>
              </a:lnSpc>
              <a:spcBef>
                <a:spcPct val="0"/>
              </a:spcBef>
              <a:buFont typeface="Arial"/>
              <a:buChar char="•"/>
            </a:pPr>
            <a:r>
              <a:rPr lang="en-US" sz="2720" b="1">
                <a:solidFill>
                  <a:srgbClr val="000000"/>
                </a:solidFill>
                <a:latin typeface="Barlow Bold"/>
                <a:ea typeface="Barlow Bold"/>
                <a:cs typeface="Barlow Bold"/>
                <a:sym typeface="Barlow Bold"/>
              </a:rPr>
              <a:t>speed: Parallel computation for efficiency.</a:t>
            </a:r>
          </a:p>
          <a:p>
            <a:pPr marL="587249" lvl="1" indent="-293624" algn="l">
              <a:lnSpc>
                <a:spcPts val="3753"/>
              </a:lnSpc>
              <a:spcBef>
                <a:spcPct val="0"/>
              </a:spcBef>
              <a:buFont typeface="Arial"/>
              <a:buChar char="•"/>
            </a:pPr>
            <a:r>
              <a:rPr lang="en-US" sz="2720" b="1">
                <a:solidFill>
                  <a:srgbClr val="000000"/>
                </a:solidFill>
                <a:latin typeface="Barlow Bold"/>
                <a:ea typeface="Barlow Bold"/>
                <a:cs typeface="Barlow Bold"/>
                <a:sym typeface="Barlow Bold"/>
              </a:rPr>
              <a:t>Performance: Best BLEU scores in English-to-German and English-to-French.</a:t>
            </a:r>
          </a:p>
          <a:p>
            <a:pPr marL="587249" lvl="1" indent="-293624" algn="l">
              <a:lnSpc>
                <a:spcPts val="3753"/>
              </a:lnSpc>
              <a:spcBef>
                <a:spcPct val="0"/>
              </a:spcBef>
              <a:buFont typeface="Arial"/>
              <a:buChar char="•"/>
            </a:pPr>
            <a:r>
              <a:rPr lang="en-US" sz="2720" b="1">
                <a:solidFill>
                  <a:srgbClr val="000000"/>
                </a:solidFill>
                <a:latin typeface="Barlow Bold"/>
                <a:ea typeface="Barlow Bold"/>
                <a:cs typeface="Barlow Bold"/>
                <a:sym typeface="Barlow Bold"/>
              </a:rPr>
              <a:t>Flexibility: Generalizes to other tasks like parsing and more.</a:t>
            </a:r>
          </a:p>
        </p:txBody>
      </p:sp>
      <p:sp>
        <p:nvSpPr>
          <p:cNvPr id="26" name="Freeform 26"/>
          <p:cNvSpPr/>
          <p:nvPr/>
        </p:nvSpPr>
        <p:spPr>
          <a:xfrm>
            <a:off x="724199" y="7617250"/>
            <a:ext cx="1183662" cy="467009"/>
          </a:xfrm>
          <a:custGeom>
            <a:avLst/>
            <a:gdLst/>
            <a:ahLst/>
            <a:cxnLst/>
            <a:rect l="l" t="t" r="r" b="b"/>
            <a:pathLst>
              <a:path w="1183662" h="467009">
                <a:moveTo>
                  <a:pt x="0" y="0"/>
                </a:moveTo>
                <a:lnTo>
                  <a:pt x="1183662" y="0"/>
                </a:lnTo>
                <a:lnTo>
                  <a:pt x="1183662" y="467009"/>
                </a:lnTo>
                <a:lnTo>
                  <a:pt x="0" y="46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724199" y="6217745"/>
            <a:ext cx="1183662" cy="467009"/>
          </a:xfrm>
          <a:custGeom>
            <a:avLst/>
            <a:gdLst/>
            <a:ahLst/>
            <a:cxnLst/>
            <a:rect l="l" t="t" r="r" b="b"/>
            <a:pathLst>
              <a:path w="1183662" h="467009">
                <a:moveTo>
                  <a:pt x="0" y="0"/>
                </a:moveTo>
                <a:lnTo>
                  <a:pt x="1183662" y="0"/>
                </a:lnTo>
                <a:lnTo>
                  <a:pt x="1183662" y="467009"/>
                </a:lnTo>
                <a:lnTo>
                  <a:pt x="0" y="46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724199" y="4076318"/>
            <a:ext cx="1183662" cy="467009"/>
          </a:xfrm>
          <a:custGeom>
            <a:avLst/>
            <a:gdLst/>
            <a:ahLst/>
            <a:cxnLst/>
            <a:rect l="l" t="t" r="r" b="b"/>
            <a:pathLst>
              <a:path w="1183662" h="467009">
                <a:moveTo>
                  <a:pt x="0" y="0"/>
                </a:moveTo>
                <a:lnTo>
                  <a:pt x="1183662" y="0"/>
                </a:lnTo>
                <a:lnTo>
                  <a:pt x="1183662" y="467008"/>
                </a:lnTo>
                <a:lnTo>
                  <a:pt x="0" y="4670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3237628" y="855764"/>
            <a:ext cx="7269916" cy="747142"/>
          </a:xfrm>
          <a:prstGeom prst="rect">
            <a:avLst/>
          </a:prstGeom>
        </p:spPr>
        <p:txBody>
          <a:bodyPr lIns="0" tIns="0" rIns="0" bIns="0" rtlCol="0" anchor="t">
            <a:spAutoFit/>
          </a:bodyPr>
          <a:lstStyle/>
          <a:p>
            <a:pPr algn="l">
              <a:lnSpc>
                <a:spcPts val="6071"/>
              </a:lnSpc>
              <a:spcBef>
                <a:spcPct val="0"/>
              </a:spcBef>
            </a:pPr>
            <a:r>
              <a:rPr lang="en-US" sz="4399" b="1">
                <a:solidFill>
                  <a:srgbClr val="000000"/>
                </a:solidFill>
                <a:latin typeface="Barlow Bold"/>
                <a:ea typeface="Barlow Bold"/>
                <a:cs typeface="Barlow Bold"/>
                <a:sym typeface="Barlow Bold"/>
              </a:rPr>
              <a:t>Conclusion</a:t>
            </a:r>
          </a:p>
        </p:txBody>
      </p:sp>
      <p:sp>
        <p:nvSpPr>
          <p:cNvPr id="30" name="TextBox 30"/>
          <p:cNvSpPr txBox="1"/>
          <p:nvPr/>
        </p:nvSpPr>
        <p:spPr>
          <a:xfrm>
            <a:off x="1974902" y="2398379"/>
            <a:ext cx="15842336" cy="1414139"/>
          </a:xfrm>
          <a:prstGeom prst="rect">
            <a:avLst/>
          </a:prstGeom>
        </p:spPr>
        <p:txBody>
          <a:bodyPr lIns="0" tIns="0" rIns="0" bIns="0" rtlCol="0" anchor="t">
            <a:spAutoFit/>
          </a:bodyPr>
          <a:lstStyle/>
          <a:p>
            <a:pPr algn="l">
              <a:lnSpc>
                <a:spcPts val="3757"/>
              </a:lnSpc>
            </a:pPr>
            <a:r>
              <a:rPr lang="en-US" sz="2722" b="1">
                <a:solidFill>
                  <a:srgbClr val="000000"/>
                </a:solidFill>
                <a:latin typeface="Barlow Bold"/>
                <a:ea typeface="Barlow Bold"/>
                <a:cs typeface="Barlow Bold"/>
                <a:sym typeface="Barlow Bold"/>
              </a:rPr>
              <a:t>Impact:</a:t>
            </a:r>
          </a:p>
          <a:p>
            <a:pPr algn="l">
              <a:lnSpc>
                <a:spcPts val="3757"/>
              </a:lnSpc>
            </a:pPr>
            <a:r>
              <a:rPr lang="en-US" sz="2722" b="1">
                <a:solidFill>
                  <a:srgbClr val="000000"/>
                </a:solidFill>
                <a:latin typeface="Barlow Bold"/>
                <a:ea typeface="Barlow Bold"/>
                <a:cs typeface="Barlow Bold"/>
                <a:sym typeface="Barlow Bold"/>
              </a:rPr>
              <a:t>The Transformer replaces recurrence with attention, making training faster and achieving state- of-the-art results in translation tasks.</a:t>
            </a:r>
          </a:p>
        </p:txBody>
      </p:sp>
      <p:sp>
        <p:nvSpPr>
          <p:cNvPr id="31" name="TextBox 31"/>
          <p:cNvSpPr txBox="1"/>
          <p:nvPr/>
        </p:nvSpPr>
        <p:spPr>
          <a:xfrm>
            <a:off x="1907861" y="6211762"/>
            <a:ext cx="9927807" cy="937946"/>
          </a:xfrm>
          <a:prstGeom prst="rect">
            <a:avLst/>
          </a:prstGeom>
        </p:spPr>
        <p:txBody>
          <a:bodyPr lIns="0" tIns="0" rIns="0" bIns="0" rtlCol="0" anchor="t">
            <a:spAutoFit/>
          </a:bodyPr>
          <a:lstStyle/>
          <a:p>
            <a:pPr algn="l">
              <a:lnSpc>
                <a:spcPts val="3753"/>
              </a:lnSpc>
              <a:spcBef>
                <a:spcPct val="0"/>
              </a:spcBef>
            </a:pPr>
            <a:r>
              <a:rPr lang="en-US" sz="2720" b="1">
                <a:solidFill>
                  <a:srgbClr val="000000"/>
                </a:solidFill>
                <a:latin typeface="Barlow Bold"/>
                <a:ea typeface="Barlow Bold"/>
                <a:cs typeface="Barlow Bold"/>
                <a:sym typeface="Barlow Bold"/>
              </a:rPr>
              <a:t>Broader Influence:</a:t>
            </a:r>
          </a:p>
          <a:p>
            <a:pPr marL="587249" lvl="1" indent="-293624" algn="l">
              <a:lnSpc>
                <a:spcPts val="3753"/>
              </a:lnSpc>
              <a:spcBef>
                <a:spcPct val="0"/>
              </a:spcBef>
              <a:buFont typeface="Arial"/>
              <a:buChar char="•"/>
            </a:pPr>
            <a:r>
              <a:rPr lang="en-US" sz="2720" b="1">
                <a:solidFill>
                  <a:srgbClr val="000000"/>
                </a:solidFill>
                <a:latin typeface="Barlow Bold"/>
                <a:ea typeface="Barlow Bold"/>
                <a:cs typeface="Barlow Bold"/>
                <a:sym typeface="Barlow Bold"/>
              </a:rPr>
              <a:t>Inspired models like BERT and GPT.</a:t>
            </a:r>
          </a:p>
        </p:txBody>
      </p:sp>
      <p:sp>
        <p:nvSpPr>
          <p:cNvPr id="32" name="TextBox 32"/>
          <p:cNvSpPr txBox="1"/>
          <p:nvPr/>
        </p:nvSpPr>
        <p:spPr>
          <a:xfrm>
            <a:off x="1907861" y="7569625"/>
            <a:ext cx="15323369" cy="1414196"/>
          </a:xfrm>
          <a:prstGeom prst="rect">
            <a:avLst/>
          </a:prstGeom>
        </p:spPr>
        <p:txBody>
          <a:bodyPr lIns="0" tIns="0" rIns="0" bIns="0" rtlCol="0" anchor="t">
            <a:spAutoFit/>
          </a:bodyPr>
          <a:lstStyle/>
          <a:p>
            <a:pPr algn="l">
              <a:lnSpc>
                <a:spcPts val="3753"/>
              </a:lnSpc>
              <a:spcBef>
                <a:spcPct val="0"/>
              </a:spcBef>
            </a:pPr>
            <a:r>
              <a:rPr lang="en-US" sz="2720" b="1">
                <a:solidFill>
                  <a:srgbClr val="000000"/>
                </a:solidFill>
                <a:latin typeface="Barlow Bold"/>
                <a:ea typeface="Barlow Bold"/>
                <a:cs typeface="Barlow Bold"/>
                <a:sym typeface="Barlow Bold"/>
              </a:rPr>
              <a:t>Revolutionized AI for sequence modeling</a:t>
            </a:r>
          </a:p>
          <a:p>
            <a:pPr algn="l">
              <a:lnSpc>
                <a:spcPts val="3753"/>
              </a:lnSpc>
              <a:spcBef>
                <a:spcPct val="0"/>
              </a:spcBef>
            </a:pPr>
            <a:r>
              <a:rPr lang="en-US" sz="2720" b="1">
                <a:solidFill>
                  <a:srgbClr val="000000"/>
                </a:solidFill>
                <a:latin typeface="Barlow Bold"/>
                <a:ea typeface="Barlow Bold"/>
                <a:cs typeface="Barlow Bold"/>
                <a:sym typeface="Barlow Bold"/>
              </a:rPr>
              <a:t>The Transformer changed how we approach AI, proving that attention mechanisms can achieve unmatched speed, performance, and versatility. Its influence shapes the future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7663631" y="3765243"/>
            <a:ext cx="8713350" cy="1982175"/>
          </a:xfrm>
          <a:prstGeom prst="rect">
            <a:avLst/>
          </a:prstGeom>
        </p:spPr>
        <p:txBody>
          <a:bodyPr lIns="0" tIns="0" rIns="0" bIns="0" rtlCol="0" anchor="t">
            <a:spAutoFit/>
          </a:bodyPr>
          <a:lstStyle/>
          <a:p>
            <a:pPr algn="l">
              <a:lnSpc>
                <a:spcPts val="14400"/>
              </a:lnSpc>
            </a:pPr>
            <a:r>
              <a:rPr lang="en-US" sz="12000" b="1" dirty="0">
                <a:solidFill>
                  <a:srgbClr val="333336"/>
                </a:solidFill>
                <a:latin typeface="Arimo Bold"/>
                <a:ea typeface="Arimo Bold"/>
                <a:cs typeface="Arimo Bold"/>
                <a:sym typeface="Arimo Bold"/>
              </a:rPr>
              <a:t>Thanks!</a:t>
            </a:r>
          </a:p>
        </p:txBody>
      </p:sp>
      <p:sp>
        <p:nvSpPr>
          <p:cNvPr id="37" name="AutoShape 37"/>
          <p:cNvSpPr/>
          <p:nvPr/>
        </p:nvSpPr>
        <p:spPr>
          <a:xfrm rot="5391501">
            <a:off x="3570839" y="5167250"/>
            <a:ext cx="7706274" cy="0"/>
          </a:xfrm>
          <a:prstGeom prst="line">
            <a:avLst/>
          </a:prstGeom>
          <a:ln w="9525" cap="rnd">
            <a:solidFill>
              <a:srgbClr val="CCCCCC"/>
            </a:solidFill>
            <a:prstDash val="solid"/>
            <a:headEnd type="oval" w="lg" len="lg"/>
            <a:tailEnd type="oval" w="lg" len="lg"/>
          </a:ln>
        </p:spPr>
      </p:sp>
      <p:sp>
        <p:nvSpPr>
          <p:cNvPr id="38" name="Freeform 38"/>
          <p:cNvSpPr/>
          <p:nvPr/>
        </p:nvSpPr>
        <p:spPr>
          <a:xfrm>
            <a:off x="2686741" y="2791265"/>
            <a:ext cx="2840055" cy="5064590"/>
          </a:xfrm>
          <a:custGeom>
            <a:avLst/>
            <a:gdLst/>
            <a:ahLst/>
            <a:cxnLst/>
            <a:rect l="l" t="t" r="r" b="b"/>
            <a:pathLst>
              <a:path w="2840055" h="5064590">
                <a:moveTo>
                  <a:pt x="0" y="0"/>
                </a:moveTo>
                <a:lnTo>
                  <a:pt x="2840055" y="0"/>
                </a:lnTo>
                <a:lnTo>
                  <a:pt x="2840055" y="5064591"/>
                </a:lnTo>
                <a:lnTo>
                  <a:pt x="0" y="5064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00" y="7506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a:off x="2422470" y="8279714"/>
            <a:ext cx="16400254" cy="1905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triangle" w="lg" len="med"/>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AutoShape 24"/>
          <p:cNvSpPr/>
          <p:nvPr/>
        </p:nvSpPr>
        <p:spPr>
          <a:xfrm rot="5390720">
            <a:off x="12520612" y="5207550"/>
            <a:ext cx="7057676" cy="0"/>
          </a:xfrm>
          <a:prstGeom prst="line">
            <a:avLst/>
          </a:prstGeom>
          <a:ln w="9525" cap="rnd">
            <a:solidFill>
              <a:srgbClr val="CCCCCC"/>
            </a:solidFill>
            <a:prstDash val="solid"/>
            <a:headEnd type="oval" w="lg" len="lg"/>
            <a:tailEnd type="oval" w="lg" len="lg"/>
          </a:ln>
        </p:spPr>
      </p:sp>
      <p:sp>
        <p:nvSpPr>
          <p:cNvPr id="25" name="TextBox 25"/>
          <p:cNvSpPr txBox="1"/>
          <p:nvPr/>
        </p:nvSpPr>
        <p:spPr>
          <a:xfrm>
            <a:off x="2689170" y="3386341"/>
            <a:ext cx="14473903" cy="3993389"/>
          </a:xfrm>
          <a:prstGeom prst="rect">
            <a:avLst/>
          </a:prstGeom>
        </p:spPr>
        <p:txBody>
          <a:bodyPr lIns="0" tIns="0" rIns="0" bIns="0" rtlCol="0" anchor="t">
            <a:spAutoFit/>
          </a:bodyPr>
          <a:lstStyle/>
          <a:p>
            <a:pPr algn="just">
              <a:lnSpc>
                <a:spcPts val="5410"/>
              </a:lnSpc>
            </a:pPr>
            <a:r>
              <a:rPr lang="en-US" sz="3892" b="1" dirty="0">
                <a:solidFill>
                  <a:srgbClr val="000000"/>
                </a:solidFill>
                <a:latin typeface="Rachana Bold"/>
                <a:ea typeface="Rachana Bold"/>
                <a:cs typeface="Rachana Bold"/>
                <a:sym typeface="Rachana Bold"/>
              </a:rPr>
              <a:t>Transformers revolutionized sequence modeling by removing reliance on RNNs and convolutions.</a:t>
            </a:r>
          </a:p>
          <a:p>
            <a:pPr algn="just">
              <a:lnSpc>
                <a:spcPts val="5410"/>
              </a:lnSpc>
            </a:pPr>
            <a:endParaRPr lang="en-US" sz="3892" b="1" dirty="0">
              <a:solidFill>
                <a:srgbClr val="000000"/>
              </a:solidFill>
              <a:latin typeface="Rachana Bold"/>
              <a:ea typeface="Rachana Bold"/>
              <a:cs typeface="Rachana Bold"/>
              <a:sym typeface="Rachana Bold"/>
            </a:endParaRPr>
          </a:p>
          <a:p>
            <a:pPr algn="just">
              <a:lnSpc>
                <a:spcPts val="5410"/>
              </a:lnSpc>
            </a:pPr>
            <a:r>
              <a:rPr lang="en-US" sz="3892" b="1" dirty="0">
                <a:solidFill>
                  <a:srgbClr val="000000"/>
                </a:solidFill>
                <a:latin typeface="Rachana Bold"/>
                <a:ea typeface="Rachana Bold"/>
                <a:cs typeface="Rachana Bold"/>
                <a:sym typeface="Rachana Bold"/>
              </a:rPr>
              <a:t>Built entirely on self-attention for input/output representation.</a:t>
            </a:r>
          </a:p>
          <a:p>
            <a:pPr algn="ctr" rtl="1">
              <a:lnSpc>
                <a:spcPts val="9397"/>
              </a:lnSpc>
              <a:spcBef>
                <a:spcPct val="0"/>
              </a:spcBef>
            </a:pPr>
            <a:endParaRPr lang="en-US" sz="3892" b="1" dirty="0">
              <a:solidFill>
                <a:srgbClr val="000000"/>
              </a:solidFill>
              <a:latin typeface="Rachana Bold"/>
              <a:ea typeface="Rachana Bold"/>
              <a:cs typeface="Rachana Bold"/>
              <a:sym typeface="Rachana Bold"/>
            </a:endParaRPr>
          </a:p>
        </p:txBody>
      </p:sp>
      <p:sp>
        <p:nvSpPr>
          <p:cNvPr id="26" name="Freeform 26"/>
          <p:cNvSpPr/>
          <p:nvPr/>
        </p:nvSpPr>
        <p:spPr>
          <a:xfrm>
            <a:off x="1703358" y="5421135"/>
            <a:ext cx="882254" cy="783350"/>
          </a:xfrm>
          <a:custGeom>
            <a:avLst/>
            <a:gdLst/>
            <a:ahLst/>
            <a:cxnLst/>
            <a:rect l="l" t="t" r="r" b="b"/>
            <a:pathLst>
              <a:path w="882254" h="783350">
                <a:moveTo>
                  <a:pt x="0" y="0"/>
                </a:moveTo>
                <a:lnTo>
                  <a:pt x="882255" y="0"/>
                </a:lnTo>
                <a:lnTo>
                  <a:pt x="882255" y="783350"/>
                </a:lnTo>
                <a:lnTo>
                  <a:pt x="0" y="7833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658924" y="3253514"/>
            <a:ext cx="926689" cy="822803"/>
          </a:xfrm>
          <a:custGeom>
            <a:avLst/>
            <a:gdLst/>
            <a:ahLst/>
            <a:cxnLst/>
            <a:rect l="l" t="t" r="r" b="b"/>
            <a:pathLst>
              <a:path w="926689" h="822803">
                <a:moveTo>
                  <a:pt x="0" y="0"/>
                </a:moveTo>
                <a:lnTo>
                  <a:pt x="926689" y="0"/>
                </a:lnTo>
                <a:lnTo>
                  <a:pt x="926689" y="822804"/>
                </a:lnTo>
                <a:lnTo>
                  <a:pt x="0" y="8228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2422465" y="929850"/>
            <a:ext cx="13049309" cy="1069467"/>
          </a:xfrm>
          <a:prstGeom prst="rect">
            <a:avLst/>
          </a:prstGeom>
        </p:spPr>
        <p:txBody>
          <a:bodyPr lIns="0" tIns="0" rIns="0" bIns="0" rtlCol="0" anchor="t">
            <a:spAutoFit/>
          </a:bodyPr>
          <a:lstStyle/>
          <a:p>
            <a:pPr algn="ctr">
              <a:lnSpc>
                <a:spcPts val="8777"/>
              </a:lnSpc>
            </a:pPr>
            <a:r>
              <a:rPr lang="en-US" sz="6270">
                <a:solidFill>
                  <a:srgbClr val="141619"/>
                </a:solidFill>
                <a:latin typeface="Prata"/>
                <a:ea typeface="Prata"/>
                <a:cs typeface="Prata"/>
                <a:sym typeface="Prata"/>
              </a:rPr>
              <a:t>Background </a:t>
            </a:r>
          </a:p>
        </p:txBody>
      </p:sp>
      <p:sp>
        <p:nvSpPr>
          <p:cNvPr id="29" name="TextBox 29"/>
          <p:cNvSpPr txBox="1"/>
          <p:nvPr/>
        </p:nvSpPr>
        <p:spPr>
          <a:xfrm>
            <a:off x="1735937" y="2644660"/>
            <a:ext cx="12744976" cy="722630"/>
          </a:xfrm>
          <a:prstGeom prst="rect">
            <a:avLst/>
          </a:prstGeom>
        </p:spPr>
        <p:txBody>
          <a:bodyPr lIns="0" tIns="0" rIns="0" bIns="0" rtlCol="0" anchor="t">
            <a:spAutoFit/>
          </a:bodyPr>
          <a:lstStyle/>
          <a:p>
            <a:pPr algn="ctr">
              <a:lnSpc>
                <a:spcPts val="5559"/>
              </a:lnSpc>
            </a:pPr>
            <a:r>
              <a:rPr lang="en-US" sz="3999" b="1">
                <a:solidFill>
                  <a:srgbClr val="000000"/>
                </a:solidFill>
                <a:latin typeface="Rachana Bold"/>
                <a:ea typeface="Rachana Bold"/>
                <a:cs typeface="Rachana Bold"/>
                <a:sym typeface="Rachana Bold"/>
              </a:rPr>
              <a:t>Understanding the Background of Transformer Models :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AutoShape 24"/>
          <p:cNvSpPr/>
          <p:nvPr/>
        </p:nvSpPr>
        <p:spPr>
          <a:xfrm rot="5385313">
            <a:off x="327831" y="5194200"/>
            <a:ext cx="4459091" cy="0"/>
          </a:xfrm>
          <a:prstGeom prst="line">
            <a:avLst/>
          </a:prstGeom>
          <a:ln w="9525" cap="rnd">
            <a:solidFill>
              <a:srgbClr val="CCCCCC"/>
            </a:solidFill>
            <a:prstDash val="solid"/>
            <a:headEnd type="oval" w="lg" len="lg"/>
            <a:tailEnd type="oval" w="lg" len="lg"/>
          </a:ln>
        </p:spPr>
      </p:sp>
      <p:sp>
        <p:nvSpPr>
          <p:cNvPr id="25" name="TextBox 25"/>
          <p:cNvSpPr txBox="1"/>
          <p:nvPr/>
        </p:nvSpPr>
        <p:spPr>
          <a:xfrm>
            <a:off x="2510599" y="2071921"/>
            <a:ext cx="14748701" cy="7231836"/>
          </a:xfrm>
          <a:prstGeom prst="rect">
            <a:avLst/>
          </a:prstGeom>
        </p:spPr>
        <p:txBody>
          <a:bodyPr lIns="0" tIns="0" rIns="0" bIns="0" rtlCol="0" anchor="t">
            <a:spAutoFit/>
          </a:bodyPr>
          <a:lstStyle/>
          <a:p>
            <a:pPr marL="761427" lvl="1" indent="-380714" algn="l">
              <a:lnSpc>
                <a:spcPts val="4902"/>
              </a:lnSpc>
              <a:buFont typeface="Arial"/>
              <a:buChar char="•"/>
            </a:pPr>
            <a:r>
              <a:rPr lang="en-US" sz="3526" b="1" dirty="0">
                <a:solidFill>
                  <a:srgbClr val="000000"/>
                </a:solidFill>
                <a:latin typeface="Rachana Bold"/>
                <a:ea typeface="Rachana Bold"/>
                <a:cs typeface="Rachana Bold"/>
                <a:sym typeface="Rachana Bold"/>
              </a:rPr>
              <a:t>Traditional models (Extended Neural GPU, </a:t>
            </a:r>
            <a:r>
              <a:rPr lang="en-US" sz="3526" b="1" dirty="0" err="1">
                <a:solidFill>
                  <a:srgbClr val="000000"/>
                </a:solidFill>
                <a:latin typeface="Rachana Bold"/>
                <a:ea typeface="Rachana Bold"/>
                <a:cs typeface="Rachana Bold"/>
                <a:sym typeface="Rachana Bold"/>
              </a:rPr>
              <a:t>ByteNet</a:t>
            </a:r>
            <a:r>
              <a:rPr lang="en-US" sz="3526" b="1" dirty="0">
                <a:solidFill>
                  <a:srgbClr val="000000"/>
                </a:solidFill>
                <a:latin typeface="Rachana Bold"/>
                <a:ea typeface="Rachana Bold"/>
                <a:cs typeface="Rachana Bold"/>
                <a:sym typeface="Rachana Bold"/>
              </a:rPr>
              <a:t>, ConvS2S) rely on convolutions for parallel computation.</a:t>
            </a:r>
          </a:p>
          <a:p>
            <a:pPr algn="l">
              <a:lnSpc>
                <a:spcPts val="5523"/>
              </a:lnSpc>
            </a:pPr>
            <a:r>
              <a:rPr lang="en-US" sz="3974" b="1" dirty="0">
                <a:solidFill>
                  <a:srgbClr val="000000"/>
                </a:solidFill>
                <a:latin typeface="Rachana Bold"/>
                <a:ea typeface="Rachana Bold"/>
                <a:cs typeface="Rachana Bold"/>
                <a:sym typeface="Rachana Bold"/>
              </a:rPr>
              <a:t>Challenges:</a:t>
            </a:r>
          </a:p>
          <a:p>
            <a:pPr marL="761427" lvl="1" indent="-380714" algn="l">
              <a:lnSpc>
                <a:spcPts val="4902"/>
              </a:lnSpc>
              <a:buFont typeface="Arial"/>
              <a:buChar char="•"/>
            </a:pPr>
            <a:r>
              <a:rPr lang="en-US" sz="3526" b="1" dirty="0">
                <a:solidFill>
                  <a:srgbClr val="000000"/>
                </a:solidFill>
                <a:latin typeface="Rachana Bold"/>
                <a:ea typeface="Rachana Bold"/>
                <a:cs typeface="Rachana Bold"/>
                <a:sym typeface="Rachana Bold"/>
              </a:rPr>
              <a:t>ConvS2S: Linear operation growth with distance.</a:t>
            </a:r>
          </a:p>
          <a:p>
            <a:pPr marL="761427" lvl="1" indent="-380714" algn="l">
              <a:lnSpc>
                <a:spcPts val="4902"/>
              </a:lnSpc>
              <a:buFont typeface="Arial"/>
              <a:buChar char="•"/>
            </a:pPr>
            <a:r>
              <a:rPr lang="en-US" sz="3526" b="1" dirty="0" err="1">
                <a:solidFill>
                  <a:srgbClr val="000000"/>
                </a:solidFill>
                <a:latin typeface="Rachana Bold"/>
                <a:ea typeface="Rachana Bold"/>
                <a:cs typeface="Rachana Bold"/>
                <a:sym typeface="Rachana Bold"/>
              </a:rPr>
              <a:t>ByteNet</a:t>
            </a:r>
            <a:r>
              <a:rPr lang="en-US" sz="3526" b="1" dirty="0">
                <a:solidFill>
                  <a:srgbClr val="000000"/>
                </a:solidFill>
                <a:latin typeface="Rachana Bold"/>
                <a:ea typeface="Rachana Bold"/>
                <a:cs typeface="Rachana Bold"/>
                <a:sym typeface="Rachana Bold"/>
              </a:rPr>
              <a:t>: Logarithmic operation growth with distance.</a:t>
            </a:r>
          </a:p>
          <a:p>
            <a:pPr marL="761427" lvl="1" indent="-380714" algn="l">
              <a:lnSpc>
                <a:spcPts val="4902"/>
              </a:lnSpc>
              <a:buFont typeface="Arial"/>
              <a:buChar char="•"/>
            </a:pPr>
            <a:r>
              <a:rPr lang="en-US" sz="3526" b="1" dirty="0">
                <a:solidFill>
                  <a:srgbClr val="000000"/>
                </a:solidFill>
                <a:latin typeface="Rachana Bold"/>
                <a:ea typeface="Rachana Bold"/>
                <a:cs typeface="Rachana Bold"/>
                <a:sym typeface="Rachana Bold"/>
              </a:rPr>
              <a:t>Makes learning long-distance dependencies harder.</a:t>
            </a:r>
          </a:p>
          <a:p>
            <a:pPr algn="l">
              <a:lnSpc>
                <a:spcPts val="5523"/>
              </a:lnSpc>
            </a:pPr>
            <a:r>
              <a:rPr lang="en-US" sz="3974" b="1" dirty="0">
                <a:solidFill>
                  <a:srgbClr val="000000"/>
                </a:solidFill>
                <a:latin typeface="Rachana Bold"/>
                <a:ea typeface="Rachana Bold"/>
                <a:cs typeface="Rachana Bold"/>
                <a:sym typeface="Rachana Bold"/>
              </a:rPr>
              <a:t>Transformer Solution:</a:t>
            </a:r>
          </a:p>
          <a:p>
            <a:pPr marL="761427" lvl="1" indent="-380714" algn="l">
              <a:lnSpc>
                <a:spcPts val="4902"/>
              </a:lnSpc>
              <a:buFont typeface="Arial"/>
              <a:buChar char="•"/>
            </a:pPr>
            <a:r>
              <a:rPr lang="en-US" sz="3526" b="1" dirty="0">
                <a:solidFill>
                  <a:srgbClr val="000000"/>
                </a:solidFill>
                <a:latin typeface="Rachana Bold"/>
                <a:ea typeface="Rachana Bold"/>
                <a:cs typeface="Rachana Bold"/>
                <a:sym typeface="Rachana Bold"/>
              </a:rPr>
              <a:t>Constant operations regardless of distance.</a:t>
            </a:r>
          </a:p>
          <a:p>
            <a:pPr marL="761427" lvl="1" indent="-380714" algn="l">
              <a:lnSpc>
                <a:spcPts val="4902"/>
              </a:lnSpc>
              <a:buFont typeface="Arial"/>
              <a:buChar char="•"/>
            </a:pPr>
            <a:r>
              <a:rPr lang="en-US" sz="3526" b="1" dirty="0">
                <a:solidFill>
                  <a:srgbClr val="000000"/>
                </a:solidFill>
                <a:latin typeface="Rachana Bold"/>
                <a:ea typeface="Rachana Bold"/>
                <a:cs typeface="Rachana Bold"/>
                <a:sym typeface="Rachana Bold"/>
              </a:rPr>
              <a:t>Uses Multi-Head Attention to counter reduced resolution in averaging.</a:t>
            </a:r>
          </a:p>
          <a:p>
            <a:pPr algn="l">
              <a:lnSpc>
                <a:spcPts val="4902"/>
              </a:lnSpc>
            </a:pPr>
            <a:endParaRPr lang="en-US" sz="3526" b="1" dirty="0">
              <a:solidFill>
                <a:srgbClr val="000000"/>
              </a:solidFill>
              <a:latin typeface="Rachana Bold"/>
              <a:ea typeface="Rachana Bold"/>
              <a:cs typeface="Rachana Bold"/>
              <a:sym typeface="Rachana Bold"/>
            </a:endParaRPr>
          </a:p>
          <a:p>
            <a:pPr algn="l">
              <a:lnSpc>
                <a:spcPts val="4902"/>
              </a:lnSpc>
            </a:pPr>
            <a:endParaRPr lang="en-US" sz="3526" b="1" dirty="0">
              <a:solidFill>
                <a:srgbClr val="000000"/>
              </a:solidFill>
              <a:latin typeface="Rachana Bold"/>
              <a:ea typeface="Rachana Bold"/>
              <a:cs typeface="Rachana Bold"/>
              <a:sym typeface="Rachana Bold"/>
            </a:endParaRPr>
          </a:p>
        </p:txBody>
      </p:sp>
      <p:sp>
        <p:nvSpPr>
          <p:cNvPr id="26" name="Freeform 26"/>
          <p:cNvSpPr/>
          <p:nvPr/>
        </p:nvSpPr>
        <p:spPr>
          <a:xfrm>
            <a:off x="1416964" y="1329183"/>
            <a:ext cx="943985" cy="412498"/>
          </a:xfrm>
          <a:custGeom>
            <a:avLst/>
            <a:gdLst/>
            <a:ahLst/>
            <a:cxnLst/>
            <a:rect l="l" t="t" r="r" b="b"/>
            <a:pathLst>
              <a:path w="943985" h="412498">
                <a:moveTo>
                  <a:pt x="0" y="0"/>
                </a:moveTo>
                <a:lnTo>
                  <a:pt x="943985" y="0"/>
                </a:lnTo>
                <a:lnTo>
                  <a:pt x="943985" y="412498"/>
                </a:lnTo>
                <a:lnTo>
                  <a:pt x="0" y="412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544757" y="5967877"/>
            <a:ext cx="965842" cy="422048"/>
          </a:xfrm>
          <a:custGeom>
            <a:avLst/>
            <a:gdLst/>
            <a:ahLst/>
            <a:cxnLst/>
            <a:rect l="l" t="t" r="r" b="b"/>
            <a:pathLst>
              <a:path w="965842" h="422048">
                <a:moveTo>
                  <a:pt x="0" y="0"/>
                </a:moveTo>
                <a:lnTo>
                  <a:pt x="965842" y="0"/>
                </a:lnTo>
                <a:lnTo>
                  <a:pt x="965842" y="422049"/>
                </a:lnTo>
                <a:lnTo>
                  <a:pt x="0" y="422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1435900" y="3277438"/>
            <a:ext cx="1004026" cy="438734"/>
          </a:xfrm>
          <a:custGeom>
            <a:avLst/>
            <a:gdLst/>
            <a:ahLst/>
            <a:cxnLst/>
            <a:rect l="l" t="t" r="r" b="b"/>
            <a:pathLst>
              <a:path w="1004026" h="438734">
                <a:moveTo>
                  <a:pt x="0" y="0"/>
                </a:moveTo>
                <a:lnTo>
                  <a:pt x="1004026" y="0"/>
                </a:lnTo>
                <a:lnTo>
                  <a:pt x="1004026" y="438734"/>
                </a:lnTo>
                <a:lnTo>
                  <a:pt x="0" y="438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925016" y="1252983"/>
            <a:ext cx="7975453" cy="713829"/>
          </a:xfrm>
          <a:prstGeom prst="rect">
            <a:avLst/>
          </a:prstGeom>
        </p:spPr>
        <p:txBody>
          <a:bodyPr lIns="0" tIns="0" rIns="0" bIns="0" rtlCol="0" anchor="t">
            <a:spAutoFit/>
          </a:bodyPr>
          <a:lstStyle/>
          <a:p>
            <a:pPr algn="ctr">
              <a:lnSpc>
                <a:spcPts val="5518"/>
              </a:lnSpc>
            </a:pPr>
            <a:r>
              <a:rPr lang="en-US" sz="3969" b="1" dirty="0">
                <a:solidFill>
                  <a:srgbClr val="000000"/>
                </a:solidFill>
                <a:latin typeface="Rachana Bold"/>
                <a:ea typeface="Rachana Bold"/>
                <a:cs typeface="Rachana Bold"/>
                <a:sym typeface="Rachana Bold"/>
              </a:rPr>
              <a:t>Sequential Computation Challenges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735937" y="5727854"/>
            <a:ext cx="4473025" cy="505206"/>
          </a:xfrm>
          <a:prstGeom prst="rect">
            <a:avLst/>
          </a:prstGeom>
        </p:spPr>
        <p:txBody>
          <a:bodyPr lIns="0" tIns="0" rIns="0" bIns="0" rtlCol="0" anchor="t">
            <a:spAutoFit/>
          </a:bodyPr>
          <a:lstStyle/>
          <a:p>
            <a:pPr algn="ctr">
              <a:lnSpc>
                <a:spcPts val="4002"/>
              </a:lnSpc>
            </a:pPr>
            <a:r>
              <a:rPr lang="en-US" sz="2900" b="1">
                <a:solidFill>
                  <a:srgbClr val="333336"/>
                </a:solidFill>
                <a:latin typeface="Arimo Bold"/>
                <a:ea typeface="Arimo Bold"/>
                <a:cs typeface="Arimo Bold"/>
                <a:sym typeface="Arimo Bold"/>
              </a:rPr>
              <a:t>Reading comprehension</a:t>
            </a:r>
          </a:p>
        </p:txBody>
      </p:sp>
      <p:sp>
        <p:nvSpPr>
          <p:cNvPr id="25" name="TextBox 25"/>
          <p:cNvSpPr txBox="1"/>
          <p:nvPr/>
        </p:nvSpPr>
        <p:spPr>
          <a:xfrm>
            <a:off x="3402499" y="7014685"/>
            <a:ext cx="4792956" cy="505206"/>
          </a:xfrm>
          <a:prstGeom prst="rect">
            <a:avLst/>
          </a:prstGeom>
        </p:spPr>
        <p:txBody>
          <a:bodyPr lIns="0" tIns="0" rIns="0" bIns="0" rtlCol="0" anchor="t">
            <a:spAutoFit/>
          </a:bodyPr>
          <a:lstStyle/>
          <a:p>
            <a:pPr algn="ctr">
              <a:lnSpc>
                <a:spcPts val="4002"/>
              </a:lnSpc>
            </a:pPr>
            <a:r>
              <a:rPr lang="en-US" sz="2900" b="1">
                <a:solidFill>
                  <a:srgbClr val="333336"/>
                </a:solidFill>
                <a:latin typeface="Arimo Bold"/>
                <a:ea typeface="Arimo Bold"/>
                <a:cs typeface="Arimo Bold"/>
                <a:sym typeface="Arimo Bold"/>
              </a:rPr>
              <a:t>Abstractive summarization</a:t>
            </a:r>
          </a:p>
        </p:txBody>
      </p:sp>
      <p:sp>
        <p:nvSpPr>
          <p:cNvPr id="26" name="AutoShape 26"/>
          <p:cNvSpPr/>
          <p:nvPr/>
        </p:nvSpPr>
        <p:spPr>
          <a:xfrm flipH="1">
            <a:off x="3972450" y="4434458"/>
            <a:ext cx="5008146" cy="1360072"/>
          </a:xfrm>
          <a:prstGeom prst="line">
            <a:avLst/>
          </a:prstGeom>
          <a:ln w="9525" cap="rnd">
            <a:solidFill>
              <a:srgbClr val="4A4A4F"/>
            </a:solidFill>
            <a:prstDash val="solid"/>
            <a:headEnd type="none" w="sm" len="sm"/>
            <a:tailEnd type="oval" w="lg" len="lg"/>
          </a:ln>
        </p:spPr>
      </p:sp>
      <p:sp>
        <p:nvSpPr>
          <p:cNvPr id="27" name="AutoShape 27"/>
          <p:cNvSpPr/>
          <p:nvPr/>
        </p:nvSpPr>
        <p:spPr>
          <a:xfrm>
            <a:off x="8980596" y="4434458"/>
            <a:ext cx="5742361" cy="1426747"/>
          </a:xfrm>
          <a:prstGeom prst="line">
            <a:avLst/>
          </a:prstGeom>
          <a:ln w="9525" cap="rnd">
            <a:solidFill>
              <a:srgbClr val="4A4A4F"/>
            </a:solidFill>
            <a:prstDash val="solid"/>
            <a:headEnd type="none" w="sm" len="sm"/>
            <a:tailEnd type="oval" w="lg" len="lg"/>
          </a:ln>
        </p:spPr>
      </p:sp>
      <p:sp>
        <p:nvSpPr>
          <p:cNvPr id="28" name="AutoShape 28"/>
          <p:cNvSpPr/>
          <p:nvPr/>
        </p:nvSpPr>
        <p:spPr>
          <a:xfrm flipH="1">
            <a:off x="5798977" y="4434458"/>
            <a:ext cx="3181619" cy="2646903"/>
          </a:xfrm>
          <a:prstGeom prst="line">
            <a:avLst/>
          </a:prstGeom>
          <a:ln w="9525" cap="rnd">
            <a:solidFill>
              <a:srgbClr val="4A4A4F"/>
            </a:solidFill>
            <a:prstDash val="solid"/>
            <a:headEnd type="none" w="sm" len="sm"/>
            <a:tailEnd type="oval" w="lg" len="lg"/>
          </a:ln>
        </p:spPr>
      </p:sp>
      <p:sp>
        <p:nvSpPr>
          <p:cNvPr id="29" name="AutoShape 29"/>
          <p:cNvSpPr/>
          <p:nvPr/>
        </p:nvSpPr>
        <p:spPr>
          <a:xfrm>
            <a:off x="8980596" y="4434458"/>
            <a:ext cx="2345894" cy="2455827"/>
          </a:xfrm>
          <a:prstGeom prst="line">
            <a:avLst/>
          </a:prstGeom>
          <a:ln w="9525" cap="rnd">
            <a:solidFill>
              <a:srgbClr val="4A4A4F"/>
            </a:solidFill>
            <a:prstDash val="solid"/>
            <a:headEnd type="none" w="sm" len="sm"/>
            <a:tailEnd type="oval" w="lg" len="lg"/>
          </a:ln>
        </p:spPr>
      </p:sp>
      <p:sp>
        <p:nvSpPr>
          <p:cNvPr id="30" name="Freeform 30"/>
          <p:cNvSpPr/>
          <p:nvPr/>
        </p:nvSpPr>
        <p:spPr>
          <a:xfrm>
            <a:off x="15551659" y="1232322"/>
            <a:ext cx="1658946" cy="2828112"/>
          </a:xfrm>
          <a:custGeom>
            <a:avLst/>
            <a:gdLst/>
            <a:ahLst/>
            <a:cxnLst/>
            <a:rect l="l" t="t" r="r" b="b"/>
            <a:pathLst>
              <a:path w="1658946" h="2828112">
                <a:moveTo>
                  <a:pt x="0" y="0"/>
                </a:moveTo>
                <a:lnTo>
                  <a:pt x="1658946" y="0"/>
                </a:lnTo>
                <a:lnTo>
                  <a:pt x="1658946" y="2828113"/>
                </a:lnTo>
                <a:lnTo>
                  <a:pt x="0" y="2828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a:off x="6104859" y="3650935"/>
            <a:ext cx="5751474" cy="888864"/>
          </a:xfrm>
          <a:custGeom>
            <a:avLst/>
            <a:gdLst/>
            <a:ahLst/>
            <a:cxnLst/>
            <a:rect l="l" t="t" r="r" b="b"/>
            <a:pathLst>
              <a:path w="5751474" h="888864">
                <a:moveTo>
                  <a:pt x="0" y="0"/>
                </a:moveTo>
                <a:lnTo>
                  <a:pt x="5751474" y="0"/>
                </a:lnTo>
                <a:lnTo>
                  <a:pt x="5751474" y="888865"/>
                </a:lnTo>
                <a:lnTo>
                  <a:pt x="0" y="888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TextBox 32"/>
          <p:cNvSpPr txBox="1"/>
          <p:nvPr/>
        </p:nvSpPr>
        <p:spPr>
          <a:xfrm>
            <a:off x="2582900" y="1203747"/>
            <a:ext cx="5984233" cy="1568848"/>
          </a:xfrm>
          <a:prstGeom prst="rect">
            <a:avLst/>
          </a:prstGeom>
        </p:spPr>
        <p:txBody>
          <a:bodyPr lIns="0" tIns="0" rIns="0" bIns="0" rtlCol="0" anchor="t">
            <a:spAutoFit/>
          </a:bodyPr>
          <a:lstStyle/>
          <a:p>
            <a:pPr algn="l">
              <a:lnSpc>
                <a:spcPts val="4903"/>
              </a:lnSpc>
            </a:pPr>
            <a:r>
              <a:rPr lang="en-US" sz="4086" b="1">
                <a:solidFill>
                  <a:srgbClr val="333336"/>
                </a:solidFill>
                <a:latin typeface="Arimo Bold"/>
                <a:ea typeface="Arimo Bold"/>
                <a:cs typeface="Arimo Bold"/>
                <a:sym typeface="Arimo Bold"/>
              </a:rPr>
              <a:t>What is Self-Attention?</a:t>
            </a:r>
          </a:p>
          <a:p>
            <a:pPr algn="l">
              <a:lnSpc>
                <a:spcPts val="7302"/>
              </a:lnSpc>
            </a:pPr>
            <a:endParaRPr lang="en-US" sz="4086" b="1">
              <a:solidFill>
                <a:srgbClr val="333336"/>
              </a:solidFill>
              <a:latin typeface="Arimo Bold"/>
              <a:ea typeface="Arimo Bold"/>
              <a:cs typeface="Arimo Bold"/>
              <a:sym typeface="Arimo Bold"/>
            </a:endParaRPr>
          </a:p>
        </p:txBody>
      </p:sp>
      <p:sp>
        <p:nvSpPr>
          <p:cNvPr id="33" name="TextBox 33"/>
          <p:cNvSpPr txBox="1"/>
          <p:nvPr/>
        </p:nvSpPr>
        <p:spPr>
          <a:xfrm>
            <a:off x="2130672" y="2198703"/>
            <a:ext cx="14625853" cy="876299"/>
          </a:xfrm>
          <a:prstGeom prst="rect">
            <a:avLst/>
          </a:prstGeom>
        </p:spPr>
        <p:txBody>
          <a:bodyPr lIns="0" tIns="0" rIns="0" bIns="0" rtlCol="0" anchor="t">
            <a:spAutoFit/>
          </a:bodyPr>
          <a:lstStyle/>
          <a:p>
            <a:pPr marL="539761" lvl="1" indent="-269880" algn="l">
              <a:lnSpc>
                <a:spcPts val="3450"/>
              </a:lnSpc>
              <a:buFont typeface="Arial"/>
              <a:buChar char="•"/>
            </a:pPr>
            <a:r>
              <a:rPr lang="en-US" sz="2500" b="1">
                <a:solidFill>
                  <a:srgbClr val="333336"/>
                </a:solidFill>
                <a:latin typeface="Arimo Bold"/>
                <a:ea typeface="Arimo Bold"/>
                <a:cs typeface="Arimo Bold"/>
                <a:sym typeface="Arimo Bold"/>
              </a:rPr>
              <a:t>Also called intra-attention.</a:t>
            </a:r>
          </a:p>
          <a:p>
            <a:pPr marL="539761" lvl="1" indent="-269880" algn="l">
              <a:lnSpc>
                <a:spcPts val="3450"/>
              </a:lnSpc>
              <a:buFont typeface="Arial"/>
              <a:buChar char="•"/>
            </a:pPr>
            <a:r>
              <a:rPr lang="en-US" sz="2500" b="1">
                <a:solidFill>
                  <a:srgbClr val="333336"/>
                </a:solidFill>
                <a:latin typeface="Arimo Bold"/>
                <a:ea typeface="Arimo Bold"/>
                <a:cs typeface="Arimo Bold"/>
                <a:sym typeface="Arimo Bold"/>
              </a:rPr>
              <a:t>Relates different positions in a sequence to compute its representation.</a:t>
            </a:r>
          </a:p>
        </p:txBody>
      </p:sp>
      <p:sp>
        <p:nvSpPr>
          <p:cNvPr id="34" name="TextBox 34"/>
          <p:cNvSpPr txBox="1"/>
          <p:nvPr/>
        </p:nvSpPr>
        <p:spPr>
          <a:xfrm>
            <a:off x="6993021" y="3651502"/>
            <a:ext cx="3975150" cy="782956"/>
          </a:xfrm>
          <a:prstGeom prst="rect">
            <a:avLst/>
          </a:prstGeom>
        </p:spPr>
        <p:txBody>
          <a:bodyPr lIns="0" tIns="0" rIns="0" bIns="0" rtlCol="0" anchor="t">
            <a:spAutoFit/>
          </a:bodyPr>
          <a:lstStyle/>
          <a:p>
            <a:pPr algn="ctr">
              <a:lnSpc>
                <a:spcPts val="6209"/>
              </a:lnSpc>
            </a:pPr>
            <a:r>
              <a:rPr lang="en-US" sz="4499" b="1">
                <a:solidFill>
                  <a:srgbClr val="333336"/>
                </a:solidFill>
                <a:latin typeface="Arimo Bold"/>
                <a:ea typeface="Arimo Bold"/>
                <a:cs typeface="Arimo Bold"/>
                <a:sym typeface="Arimo Bold"/>
              </a:rPr>
              <a:t>Applications:</a:t>
            </a:r>
          </a:p>
        </p:txBody>
      </p:sp>
      <p:sp>
        <p:nvSpPr>
          <p:cNvPr id="35" name="TextBox 35"/>
          <p:cNvSpPr txBox="1"/>
          <p:nvPr/>
        </p:nvSpPr>
        <p:spPr>
          <a:xfrm>
            <a:off x="8980596" y="6823610"/>
            <a:ext cx="4691788" cy="1010031"/>
          </a:xfrm>
          <a:prstGeom prst="rect">
            <a:avLst/>
          </a:prstGeom>
        </p:spPr>
        <p:txBody>
          <a:bodyPr lIns="0" tIns="0" rIns="0" bIns="0" rtlCol="0" anchor="t">
            <a:spAutoFit/>
          </a:bodyPr>
          <a:lstStyle/>
          <a:p>
            <a:pPr algn="ctr">
              <a:lnSpc>
                <a:spcPts val="4002"/>
              </a:lnSpc>
            </a:pPr>
            <a:r>
              <a:rPr lang="en-US" sz="2900" b="1">
                <a:solidFill>
                  <a:srgbClr val="333336"/>
                </a:solidFill>
                <a:latin typeface="Arimo Bold"/>
                <a:ea typeface="Arimo Bold"/>
                <a:cs typeface="Arimo Bold"/>
                <a:sym typeface="Arimo Bold"/>
              </a:rPr>
              <a:t>Task-independent sentence representations.</a:t>
            </a:r>
          </a:p>
        </p:txBody>
      </p:sp>
      <p:sp>
        <p:nvSpPr>
          <p:cNvPr id="36" name="TextBox 36"/>
          <p:cNvSpPr txBox="1"/>
          <p:nvPr/>
        </p:nvSpPr>
        <p:spPr>
          <a:xfrm>
            <a:off x="13064782" y="5794529"/>
            <a:ext cx="3316350" cy="505206"/>
          </a:xfrm>
          <a:prstGeom prst="rect">
            <a:avLst/>
          </a:prstGeom>
        </p:spPr>
        <p:txBody>
          <a:bodyPr lIns="0" tIns="0" rIns="0" bIns="0" rtlCol="0" anchor="t">
            <a:spAutoFit/>
          </a:bodyPr>
          <a:lstStyle/>
          <a:p>
            <a:pPr algn="ctr">
              <a:lnSpc>
                <a:spcPts val="4002"/>
              </a:lnSpc>
            </a:pPr>
            <a:r>
              <a:rPr lang="en-US" sz="2900" b="1">
                <a:solidFill>
                  <a:srgbClr val="333336"/>
                </a:solidFill>
                <a:latin typeface="Arimo Bold"/>
                <a:ea typeface="Arimo Bold"/>
                <a:cs typeface="Arimo Bold"/>
                <a:sym typeface="Arimo Bold"/>
              </a:rPr>
              <a:t>Textual entailment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6601304" y="3340682"/>
            <a:ext cx="520500" cy="5955475"/>
          </a:xfrm>
          <a:custGeom>
            <a:avLst/>
            <a:gdLst/>
            <a:ahLst/>
            <a:cxnLst/>
            <a:rect l="l" t="t" r="r" b="b"/>
            <a:pathLst>
              <a:path w="520500" h="5955475">
                <a:moveTo>
                  <a:pt x="0" y="0"/>
                </a:moveTo>
                <a:lnTo>
                  <a:pt x="520500" y="0"/>
                </a:lnTo>
                <a:lnTo>
                  <a:pt x="520500" y="5955475"/>
                </a:lnTo>
                <a:lnTo>
                  <a:pt x="0" y="59554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2086275" y="7413490"/>
            <a:ext cx="720171" cy="722799"/>
          </a:xfrm>
          <a:custGeom>
            <a:avLst/>
            <a:gdLst/>
            <a:ahLst/>
            <a:cxnLst/>
            <a:rect l="l" t="t" r="r" b="b"/>
            <a:pathLst>
              <a:path w="720171" h="722799">
                <a:moveTo>
                  <a:pt x="0" y="0"/>
                </a:moveTo>
                <a:lnTo>
                  <a:pt x="720170" y="0"/>
                </a:lnTo>
                <a:lnTo>
                  <a:pt x="720170" y="722799"/>
                </a:lnTo>
                <a:lnTo>
                  <a:pt x="0" y="722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2086275" y="5082976"/>
            <a:ext cx="720171" cy="722799"/>
          </a:xfrm>
          <a:custGeom>
            <a:avLst/>
            <a:gdLst/>
            <a:ahLst/>
            <a:cxnLst/>
            <a:rect l="l" t="t" r="r" b="b"/>
            <a:pathLst>
              <a:path w="720171" h="722799">
                <a:moveTo>
                  <a:pt x="0" y="0"/>
                </a:moveTo>
                <a:lnTo>
                  <a:pt x="720170" y="0"/>
                </a:lnTo>
                <a:lnTo>
                  <a:pt x="720170" y="722799"/>
                </a:lnTo>
                <a:lnTo>
                  <a:pt x="0" y="722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2041422" y="2641118"/>
            <a:ext cx="765023" cy="767815"/>
          </a:xfrm>
          <a:custGeom>
            <a:avLst/>
            <a:gdLst/>
            <a:ahLst/>
            <a:cxnLst/>
            <a:rect l="l" t="t" r="r" b="b"/>
            <a:pathLst>
              <a:path w="765023" h="767815">
                <a:moveTo>
                  <a:pt x="0" y="0"/>
                </a:moveTo>
                <a:lnTo>
                  <a:pt x="765023" y="0"/>
                </a:lnTo>
                <a:lnTo>
                  <a:pt x="765023" y="767815"/>
                </a:lnTo>
                <a:lnTo>
                  <a:pt x="0" y="7678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3120051" y="3745934"/>
            <a:ext cx="11715150" cy="469392"/>
          </a:xfrm>
          <a:prstGeom prst="rect">
            <a:avLst/>
          </a:prstGeom>
        </p:spPr>
        <p:txBody>
          <a:bodyPr lIns="0" tIns="0" rIns="0" bIns="0" rtlCol="0" anchor="t">
            <a:spAutoFit/>
          </a:bodyPr>
          <a:lstStyle/>
          <a:p>
            <a:pPr marL="604520" lvl="1" indent="-302260" algn="l">
              <a:lnSpc>
                <a:spcPts val="3863"/>
              </a:lnSpc>
              <a:buFont typeface="Arial"/>
              <a:buChar char="•"/>
            </a:pPr>
            <a:r>
              <a:rPr lang="en-US" sz="2799" b="1">
                <a:solidFill>
                  <a:srgbClr val="333336"/>
                </a:solidFill>
                <a:latin typeface="Barlow Bold"/>
                <a:ea typeface="Barlow Bold"/>
                <a:cs typeface="Barlow Bold"/>
                <a:sym typeface="Barlow Bold"/>
              </a:rPr>
              <a:t>Transformer uses only self-attention</a:t>
            </a:r>
          </a:p>
        </p:txBody>
      </p:sp>
      <p:sp>
        <p:nvSpPr>
          <p:cNvPr id="29" name="TextBox 29"/>
          <p:cNvSpPr txBox="1"/>
          <p:nvPr/>
        </p:nvSpPr>
        <p:spPr>
          <a:xfrm>
            <a:off x="3120051" y="5798776"/>
            <a:ext cx="12453453" cy="1450467"/>
          </a:xfrm>
          <a:prstGeom prst="rect">
            <a:avLst/>
          </a:prstGeom>
        </p:spPr>
        <p:txBody>
          <a:bodyPr lIns="0" tIns="0" rIns="0" bIns="0" rtlCol="0" anchor="t">
            <a:spAutoFit/>
          </a:bodyPr>
          <a:lstStyle/>
          <a:p>
            <a:pPr marL="604519" lvl="1" indent="-302260" algn="l">
              <a:lnSpc>
                <a:spcPts val="3863"/>
              </a:lnSpc>
              <a:buFont typeface="Arial"/>
              <a:buChar char="•"/>
            </a:pPr>
            <a:r>
              <a:rPr lang="en-US" sz="2799" b="1">
                <a:solidFill>
                  <a:srgbClr val="333336"/>
                </a:solidFill>
                <a:latin typeface="Barlow Bold"/>
                <a:ea typeface="Barlow Bold"/>
                <a:cs typeface="Barlow Bold"/>
                <a:sym typeface="Barlow Bold"/>
              </a:rPr>
              <a:t>ConvS2S &amp; ByteNet: Handles long-distance dependencies efficiently</a:t>
            </a:r>
          </a:p>
          <a:p>
            <a:pPr marL="604519" lvl="1" indent="-302260" algn="l">
              <a:lnSpc>
                <a:spcPts val="3863"/>
              </a:lnSpc>
              <a:buFont typeface="Arial"/>
              <a:buChar char="•"/>
            </a:pPr>
            <a:r>
              <a:rPr lang="en-US" sz="2799" b="1">
                <a:solidFill>
                  <a:srgbClr val="333336"/>
                </a:solidFill>
                <a:latin typeface="Barlow Bold"/>
                <a:ea typeface="Barlow Bold"/>
                <a:cs typeface="Barlow Bold"/>
                <a:sym typeface="Barlow Bold"/>
              </a:rPr>
              <a:t>End-to-End Memory Networks: Avoids recurrent attention mechanisms</a:t>
            </a:r>
          </a:p>
          <a:p>
            <a:pPr algn="l">
              <a:lnSpc>
                <a:spcPts val="3863"/>
              </a:lnSpc>
            </a:pPr>
            <a:endParaRPr lang="en-US" sz="2799" b="1">
              <a:solidFill>
                <a:srgbClr val="333336"/>
              </a:solidFill>
              <a:latin typeface="Barlow Bold"/>
              <a:ea typeface="Barlow Bold"/>
              <a:cs typeface="Barlow Bold"/>
              <a:sym typeface="Barlow Bold"/>
            </a:endParaRPr>
          </a:p>
        </p:txBody>
      </p:sp>
      <p:sp>
        <p:nvSpPr>
          <p:cNvPr id="30" name="TextBox 30"/>
          <p:cNvSpPr txBox="1"/>
          <p:nvPr/>
        </p:nvSpPr>
        <p:spPr>
          <a:xfrm>
            <a:off x="3120051" y="2677595"/>
            <a:ext cx="11715150" cy="521969"/>
          </a:xfrm>
          <a:prstGeom prst="rect">
            <a:avLst/>
          </a:prstGeom>
        </p:spPr>
        <p:txBody>
          <a:bodyPr lIns="0" tIns="0" rIns="0" bIns="0" rtlCol="0" anchor="t">
            <a:spAutoFit/>
          </a:bodyPr>
          <a:lstStyle/>
          <a:p>
            <a:pPr algn="l">
              <a:lnSpc>
                <a:spcPts val="4140"/>
              </a:lnSpc>
            </a:pPr>
            <a:r>
              <a:rPr lang="en-US" sz="3000" b="1">
                <a:solidFill>
                  <a:srgbClr val="333336"/>
                </a:solidFill>
                <a:latin typeface="Arimo Bold"/>
                <a:ea typeface="Arimo Bold"/>
                <a:cs typeface="Arimo Bold"/>
                <a:sym typeface="Arimo Bold"/>
              </a:rPr>
              <a:t>Unlike sequence-aligned RNNs or convolutions</a:t>
            </a:r>
          </a:p>
        </p:txBody>
      </p:sp>
      <p:sp>
        <p:nvSpPr>
          <p:cNvPr id="31" name="TextBox 31"/>
          <p:cNvSpPr txBox="1"/>
          <p:nvPr/>
        </p:nvSpPr>
        <p:spPr>
          <a:xfrm>
            <a:off x="3120051" y="7516629"/>
            <a:ext cx="11715150" cy="521969"/>
          </a:xfrm>
          <a:prstGeom prst="rect">
            <a:avLst/>
          </a:prstGeom>
        </p:spPr>
        <p:txBody>
          <a:bodyPr lIns="0" tIns="0" rIns="0" bIns="0" rtlCol="0" anchor="t">
            <a:spAutoFit/>
          </a:bodyPr>
          <a:lstStyle/>
          <a:p>
            <a:pPr algn="l">
              <a:lnSpc>
                <a:spcPts val="4140"/>
              </a:lnSpc>
            </a:pPr>
            <a:r>
              <a:rPr lang="en-US" sz="3000" b="1">
                <a:solidFill>
                  <a:srgbClr val="333336"/>
                </a:solidFill>
                <a:latin typeface="Arimo Bold"/>
                <a:ea typeface="Arimo Bold"/>
                <a:cs typeface="Arimo Bold"/>
                <a:sym typeface="Arimo Bold"/>
              </a:rPr>
              <a:t>Efficiently computes representations in parallel for all positions</a:t>
            </a:r>
          </a:p>
        </p:txBody>
      </p:sp>
      <p:sp>
        <p:nvSpPr>
          <p:cNvPr id="32" name="TextBox 32"/>
          <p:cNvSpPr txBox="1"/>
          <p:nvPr/>
        </p:nvSpPr>
        <p:spPr>
          <a:xfrm>
            <a:off x="3163408" y="5131286"/>
            <a:ext cx="11715150" cy="521969"/>
          </a:xfrm>
          <a:prstGeom prst="rect">
            <a:avLst/>
          </a:prstGeom>
        </p:spPr>
        <p:txBody>
          <a:bodyPr lIns="0" tIns="0" rIns="0" bIns="0" rtlCol="0" anchor="t">
            <a:spAutoFit/>
          </a:bodyPr>
          <a:lstStyle/>
          <a:p>
            <a:pPr algn="l">
              <a:lnSpc>
                <a:spcPts val="4140"/>
              </a:lnSpc>
            </a:pPr>
            <a:r>
              <a:rPr lang="en-US" sz="3000" b="1">
                <a:solidFill>
                  <a:srgbClr val="333336"/>
                </a:solidFill>
                <a:latin typeface="Arimo Bold"/>
                <a:ea typeface="Arimo Bold"/>
                <a:cs typeface="Arimo Bold"/>
                <a:sym typeface="Arimo Bold"/>
              </a:rPr>
              <a:t>Advantages over</a:t>
            </a:r>
          </a:p>
        </p:txBody>
      </p:sp>
      <p:sp>
        <p:nvSpPr>
          <p:cNvPr id="33" name="TextBox 33"/>
          <p:cNvSpPr txBox="1"/>
          <p:nvPr/>
        </p:nvSpPr>
        <p:spPr>
          <a:xfrm>
            <a:off x="1638758" y="1401133"/>
            <a:ext cx="7674589" cy="780354"/>
          </a:xfrm>
          <a:prstGeom prst="rect">
            <a:avLst/>
          </a:prstGeom>
        </p:spPr>
        <p:txBody>
          <a:bodyPr lIns="0" tIns="0" rIns="0" bIns="0" rtlCol="0" anchor="t">
            <a:spAutoFit/>
          </a:bodyPr>
          <a:lstStyle/>
          <a:p>
            <a:pPr algn="ctr">
              <a:lnSpc>
                <a:spcPts val="6075"/>
              </a:lnSpc>
            </a:pPr>
            <a:r>
              <a:rPr lang="en-US" sz="4370" b="1">
                <a:solidFill>
                  <a:srgbClr val="000000"/>
                </a:solidFill>
                <a:latin typeface="Rachana Bold"/>
                <a:ea typeface="Rachana Bold"/>
                <a:cs typeface="Rachana Bold"/>
                <a:sym typeface="Rachana Bold"/>
              </a:rPr>
              <a:t>Advantages of the Transformer: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DDCDE"/>
        </a:solidFill>
        <a:effectLst/>
      </p:bgPr>
    </p:bg>
    <p:spTree>
      <p:nvGrpSpPr>
        <p:cNvPr id="1" name=""/>
        <p:cNvGrpSpPr/>
        <p:nvPr/>
      </p:nvGrpSpPr>
      <p:grpSpPr>
        <a:xfrm>
          <a:off x="0" y="0"/>
          <a:ext cx="0" cy="0"/>
          <a:chOff x="0" y="0"/>
          <a:chExt cx="0" cy="0"/>
        </a:xfrm>
      </p:grpSpPr>
      <p:sp>
        <p:nvSpPr>
          <p:cNvPr id="2" name="Freeform 2"/>
          <p:cNvSpPr/>
          <p:nvPr/>
        </p:nvSpPr>
        <p:spPr>
          <a:xfrm>
            <a:off x="0" y="3050"/>
            <a:ext cx="18288000" cy="10286998"/>
          </a:xfrm>
          <a:custGeom>
            <a:avLst/>
            <a:gdLst/>
            <a:ahLst/>
            <a:cxnLst/>
            <a:rect l="l" t="t" r="r" b="b"/>
            <a:pathLst>
              <a:path w="18288000" h="10286998">
                <a:moveTo>
                  <a:pt x="0" y="0"/>
                </a:moveTo>
                <a:lnTo>
                  <a:pt x="18288000" y="0"/>
                </a:lnTo>
                <a:lnTo>
                  <a:pt x="18288000" y="10286998"/>
                </a:lnTo>
                <a:lnTo>
                  <a:pt x="0" y="10286998"/>
                </a:lnTo>
                <a:lnTo>
                  <a:pt x="0" y="0"/>
                </a:lnTo>
                <a:close/>
              </a:path>
            </a:pathLst>
          </a:custGeom>
          <a:blipFill>
            <a:blip r:embed="rId3"/>
            <a:stretch>
              <a:fillRect t="-9305" b="-9305"/>
            </a:stretch>
          </a:blipFill>
        </p:spPr>
      </p:sp>
      <p:grpSp>
        <p:nvGrpSpPr>
          <p:cNvPr id="3" name="Group 3"/>
          <p:cNvGrpSpPr/>
          <p:nvPr/>
        </p:nvGrpSpPr>
        <p:grpSpPr>
          <a:xfrm>
            <a:off x="480050" y="375400"/>
            <a:ext cx="17328000" cy="9536400"/>
            <a:chOff x="0" y="0"/>
            <a:chExt cx="23104000" cy="12715200"/>
          </a:xfrm>
        </p:grpSpPr>
        <p:sp>
          <p:nvSpPr>
            <p:cNvPr id="4" name="Freeform 4"/>
            <p:cNvSpPr/>
            <p:nvPr/>
          </p:nvSpPr>
          <p:spPr>
            <a:xfrm>
              <a:off x="0" y="0"/>
              <a:ext cx="23103967" cy="12715240"/>
            </a:xfrm>
            <a:custGeom>
              <a:avLst/>
              <a:gdLst/>
              <a:ahLst/>
              <a:cxnLst/>
              <a:rect l="l" t="t" r="r" b="b"/>
              <a:pathLst>
                <a:path w="23103967" h="12715240">
                  <a:moveTo>
                    <a:pt x="0" y="0"/>
                  </a:moveTo>
                  <a:lnTo>
                    <a:pt x="23103967" y="0"/>
                  </a:lnTo>
                  <a:lnTo>
                    <a:pt x="23103967" y="12715240"/>
                  </a:lnTo>
                  <a:lnTo>
                    <a:pt x="0" y="12715240"/>
                  </a:lnTo>
                  <a:close/>
                </a:path>
              </a:pathLst>
            </a:custGeom>
            <a:solidFill>
              <a:srgbClr val="FBFBFB"/>
            </a:solidFill>
          </p:spPr>
        </p:sp>
      </p:grpSp>
      <p:sp>
        <p:nvSpPr>
          <p:cNvPr id="5" name="AutoShape 5"/>
          <p:cNvSpPr/>
          <p:nvPr/>
        </p:nvSpPr>
        <p:spPr>
          <a:xfrm rot="3993">
            <a:off x="1416978" y="927202"/>
            <a:ext cx="16400265" cy="0"/>
          </a:xfrm>
          <a:prstGeom prst="line">
            <a:avLst/>
          </a:prstGeom>
          <a:ln w="9525" cap="rnd">
            <a:solidFill>
              <a:srgbClr val="E7EEF2"/>
            </a:solidFill>
            <a:prstDash val="solid"/>
            <a:headEnd type="none" w="sm" len="sm"/>
            <a:tailEnd type="none" w="sm" len="sm"/>
          </a:ln>
        </p:spPr>
      </p:sp>
      <p:sp>
        <p:nvSpPr>
          <p:cNvPr id="6" name="AutoShape 6"/>
          <p:cNvSpPr/>
          <p:nvPr/>
        </p:nvSpPr>
        <p:spPr>
          <a:xfrm rot="3993">
            <a:off x="1416978" y="1452848"/>
            <a:ext cx="16400265" cy="0"/>
          </a:xfrm>
          <a:prstGeom prst="line">
            <a:avLst/>
          </a:prstGeom>
          <a:ln w="9525" cap="rnd">
            <a:solidFill>
              <a:srgbClr val="E7EEF2"/>
            </a:solidFill>
            <a:prstDash val="solid"/>
            <a:headEnd type="none" w="sm" len="sm"/>
            <a:tailEnd type="none" w="sm" len="sm"/>
          </a:ln>
        </p:spPr>
      </p:sp>
      <p:sp>
        <p:nvSpPr>
          <p:cNvPr id="7" name="AutoShape 7"/>
          <p:cNvSpPr/>
          <p:nvPr/>
        </p:nvSpPr>
        <p:spPr>
          <a:xfrm rot="3993">
            <a:off x="1416978" y="1978494"/>
            <a:ext cx="16400265" cy="0"/>
          </a:xfrm>
          <a:prstGeom prst="line">
            <a:avLst/>
          </a:prstGeom>
          <a:ln w="9525" cap="rnd">
            <a:solidFill>
              <a:srgbClr val="E7EEF2"/>
            </a:solidFill>
            <a:prstDash val="solid"/>
            <a:headEnd type="none" w="sm" len="sm"/>
            <a:tailEnd type="none" w="sm" len="sm"/>
          </a:ln>
        </p:spPr>
      </p:sp>
      <p:sp>
        <p:nvSpPr>
          <p:cNvPr id="8" name="AutoShape 8"/>
          <p:cNvSpPr/>
          <p:nvPr/>
        </p:nvSpPr>
        <p:spPr>
          <a:xfrm rot="3993">
            <a:off x="1416978" y="2504142"/>
            <a:ext cx="16400265" cy="0"/>
          </a:xfrm>
          <a:prstGeom prst="line">
            <a:avLst/>
          </a:prstGeom>
          <a:ln w="9525" cap="rnd">
            <a:solidFill>
              <a:srgbClr val="E7EEF2"/>
            </a:solidFill>
            <a:prstDash val="solid"/>
            <a:headEnd type="none" w="sm" len="sm"/>
            <a:tailEnd type="none" w="sm" len="sm"/>
          </a:ln>
        </p:spPr>
      </p:sp>
      <p:sp>
        <p:nvSpPr>
          <p:cNvPr id="9" name="AutoShape 9"/>
          <p:cNvSpPr/>
          <p:nvPr/>
        </p:nvSpPr>
        <p:spPr>
          <a:xfrm rot="3993">
            <a:off x="1416978" y="3029788"/>
            <a:ext cx="16400265" cy="0"/>
          </a:xfrm>
          <a:prstGeom prst="line">
            <a:avLst/>
          </a:prstGeom>
          <a:ln w="9525" cap="rnd">
            <a:solidFill>
              <a:srgbClr val="E7EEF2"/>
            </a:solidFill>
            <a:prstDash val="solid"/>
            <a:headEnd type="none" w="sm" len="sm"/>
            <a:tailEnd type="none" w="sm" len="sm"/>
          </a:ln>
        </p:spPr>
      </p:sp>
      <p:sp>
        <p:nvSpPr>
          <p:cNvPr id="10" name="AutoShape 10"/>
          <p:cNvSpPr/>
          <p:nvPr/>
        </p:nvSpPr>
        <p:spPr>
          <a:xfrm rot="3993">
            <a:off x="1416978" y="3555434"/>
            <a:ext cx="16400265" cy="0"/>
          </a:xfrm>
          <a:prstGeom prst="line">
            <a:avLst/>
          </a:prstGeom>
          <a:ln w="9525" cap="rnd">
            <a:solidFill>
              <a:srgbClr val="E7EEF2"/>
            </a:solidFill>
            <a:prstDash val="solid"/>
            <a:headEnd type="none" w="sm" len="sm"/>
            <a:tailEnd type="none" w="sm" len="sm"/>
          </a:ln>
        </p:spPr>
      </p:sp>
      <p:sp>
        <p:nvSpPr>
          <p:cNvPr id="11" name="AutoShape 11"/>
          <p:cNvSpPr/>
          <p:nvPr/>
        </p:nvSpPr>
        <p:spPr>
          <a:xfrm rot="3993">
            <a:off x="1416978" y="4081080"/>
            <a:ext cx="16400265" cy="0"/>
          </a:xfrm>
          <a:prstGeom prst="line">
            <a:avLst/>
          </a:prstGeom>
          <a:ln w="9525" cap="rnd">
            <a:solidFill>
              <a:srgbClr val="E7EEF2"/>
            </a:solidFill>
            <a:prstDash val="solid"/>
            <a:headEnd type="none" w="sm" len="sm"/>
            <a:tailEnd type="none" w="sm" len="sm"/>
          </a:ln>
        </p:spPr>
      </p:sp>
      <p:sp>
        <p:nvSpPr>
          <p:cNvPr id="12" name="AutoShape 12"/>
          <p:cNvSpPr/>
          <p:nvPr/>
        </p:nvSpPr>
        <p:spPr>
          <a:xfrm rot="3993">
            <a:off x="1416978" y="4606726"/>
            <a:ext cx="16400265" cy="0"/>
          </a:xfrm>
          <a:prstGeom prst="line">
            <a:avLst/>
          </a:prstGeom>
          <a:ln w="9525" cap="rnd">
            <a:solidFill>
              <a:srgbClr val="E7EEF2"/>
            </a:solidFill>
            <a:prstDash val="solid"/>
            <a:headEnd type="none" w="sm" len="sm"/>
            <a:tailEnd type="none" w="sm" len="sm"/>
          </a:ln>
        </p:spPr>
      </p:sp>
      <p:sp>
        <p:nvSpPr>
          <p:cNvPr id="13" name="AutoShape 13"/>
          <p:cNvSpPr/>
          <p:nvPr/>
        </p:nvSpPr>
        <p:spPr>
          <a:xfrm rot="3993">
            <a:off x="1416978" y="5132372"/>
            <a:ext cx="16400265" cy="0"/>
          </a:xfrm>
          <a:prstGeom prst="line">
            <a:avLst/>
          </a:prstGeom>
          <a:ln w="9525" cap="rnd">
            <a:solidFill>
              <a:srgbClr val="E7EEF2"/>
            </a:solidFill>
            <a:prstDash val="solid"/>
            <a:headEnd type="none" w="sm" len="sm"/>
            <a:tailEnd type="none" w="sm" len="sm"/>
          </a:ln>
        </p:spPr>
      </p:sp>
      <p:sp>
        <p:nvSpPr>
          <p:cNvPr id="14" name="AutoShape 14"/>
          <p:cNvSpPr/>
          <p:nvPr/>
        </p:nvSpPr>
        <p:spPr>
          <a:xfrm rot="3993">
            <a:off x="1416978" y="5658018"/>
            <a:ext cx="16400265" cy="0"/>
          </a:xfrm>
          <a:prstGeom prst="line">
            <a:avLst/>
          </a:prstGeom>
          <a:ln w="9525" cap="rnd">
            <a:solidFill>
              <a:srgbClr val="E7EEF2"/>
            </a:solidFill>
            <a:prstDash val="solid"/>
            <a:headEnd type="none" w="sm" len="sm"/>
            <a:tailEnd type="none" w="sm" len="sm"/>
          </a:ln>
        </p:spPr>
      </p:sp>
      <p:sp>
        <p:nvSpPr>
          <p:cNvPr id="15" name="AutoShape 15"/>
          <p:cNvSpPr/>
          <p:nvPr/>
        </p:nvSpPr>
        <p:spPr>
          <a:xfrm rot="3993">
            <a:off x="1416978" y="6183664"/>
            <a:ext cx="16400265" cy="0"/>
          </a:xfrm>
          <a:prstGeom prst="line">
            <a:avLst/>
          </a:prstGeom>
          <a:ln w="9525" cap="rnd">
            <a:solidFill>
              <a:srgbClr val="E7EEF2"/>
            </a:solidFill>
            <a:prstDash val="solid"/>
            <a:headEnd type="none" w="sm" len="sm"/>
            <a:tailEnd type="none" w="sm" len="sm"/>
          </a:ln>
        </p:spPr>
      </p:sp>
      <p:sp>
        <p:nvSpPr>
          <p:cNvPr id="16" name="AutoShape 16"/>
          <p:cNvSpPr/>
          <p:nvPr/>
        </p:nvSpPr>
        <p:spPr>
          <a:xfrm rot="3993">
            <a:off x="1416978" y="6709310"/>
            <a:ext cx="16400265" cy="0"/>
          </a:xfrm>
          <a:prstGeom prst="line">
            <a:avLst/>
          </a:prstGeom>
          <a:ln w="9525" cap="rnd">
            <a:solidFill>
              <a:srgbClr val="E7EEF2"/>
            </a:solidFill>
            <a:prstDash val="solid"/>
            <a:headEnd type="none" w="sm" len="sm"/>
            <a:tailEnd type="none" w="sm" len="sm"/>
          </a:ln>
        </p:spPr>
      </p:sp>
      <p:sp>
        <p:nvSpPr>
          <p:cNvPr id="17" name="AutoShape 17"/>
          <p:cNvSpPr/>
          <p:nvPr/>
        </p:nvSpPr>
        <p:spPr>
          <a:xfrm rot="3993">
            <a:off x="1416978" y="7234956"/>
            <a:ext cx="16400265" cy="0"/>
          </a:xfrm>
          <a:prstGeom prst="line">
            <a:avLst/>
          </a:prstGeom>
          <a:ln w="9525" cap="rnd">
            <a:solidFill>
              <a:srgbClr val="E7EEF2"/>
            </a:solidFill>
            <a:prstDash val="solid"/>
            <a:headEnd type="none" w="sm" len="sm"/>
            <a:tailEnd type="none" w="sm" len="sm"/>
          </a:ln>
        </p:spPr>
      </p:sp>
      <p:sp>
        <p:nvSpPr>
          <p:cNvPr id="18" name="AutoShape 18"/>
          <p:cNvSpPr/>
          <p:nvPr/>
        </p:nvSpPr>
        <p:spPr>
          <a:xfrm rot="3993">
            <a:off x="1416978" y="7760602"/>
            <a:ext cx="16400265" cy="0"/>
          </a:xfrm>
          <a:prstGeom prst="line">
            <a:avLst/>
          </a:prstGeom>
          <a:ln w="9525" cap="rnd">
            <a:solidFill>
              <a:srgbClr val="E7EEF2"/>
            </a:solidFill>
            <a:prstDash val="solid"/>
            <a:headEnd type="none" w="sm" len="sm"/>
            <a:tailEnd type="none" w="sm" len="sm"/>
          </a:ln>
        </p:spPr>
      </p:sp>
      <p:sp>
        <p:nvSpPr>
          <p:cNvPr id="19" name="AutoShape 19"/>
          <p:cNvSpPr/>
          <p:nvPr/>
        </p:nvSpPr>
        <p:spPr>
          <a:xfrm rot="3993">
            <a:off x="1416978" y="8286248"/>
            <a:ext cx="16400265" cy="0"/>
          </a:xfrm>
          <a:prstGeom prst="line">
            <a:avLst/>
          </a:prstGeom>
          <a:ln w="9525" cap="rnd">
            <a:solidFill>
              <a:srgbClr val="E7EEF2"/>
            </a:solidFill>
            <a:prstDash val="solid"/>
            <a:headEnd type="none" w="sm" len="sm"/>
            <a:tailEnd type="none" w="sm" len="sm"/>
          </a:ln>
        </p:spPr>
      </p:sp>
      <p:sp>
        <p:nvSpPr>
          <p:cNvPr id="20" name="AutoShape 20"/>
          <p:cNvSpPr/>
          <p:nvPr/>
        </p:nvSpPr>
        <p:spPr>
          <a:xfrm rot="3993">
            <a:off x="1416978" y="8811894"/>
            <a:ext cx="16400265" cy="0"/>
          </a:xfrm>
          <a:prstGeom prst="line">
            <a:avLst/>
          </a:prstGeom>
          <a:ln w="9525" cap="rnd">
            <a:solidFill>
              <a:srgbClr val="E7EEF2"/>
            </a:solidFill>
            <a:prstDash val="solid"/>
            <a:headEnd type="none" w="sm" len="sm"/>
            <a:tailEnd type="none" w="sm" len="sm"/>
          </a:ln>
        </p:spPr>
      </p:sp>
      <p:sp>
        <p:nvSpPr>
          <p:cNvPr id="21" name="AutoShape 21"/>
          <p:cNvSpPr/>
          <p:nvPr/>
        </p:nvSpPr>
        <p:spPr>
          <a:xfrm rot="3993">
            <a:off x="1416978" y="9337540"/>
            <a:ext cx="16400265" cy="0"/>
          </a:xfrm>
          <a:prstGeom prst="line">
            <a:avLst/>
          </a:prstGeom>
          <a:ln w="9525" cap="rnd">
            <a:solidFill>
              <a:srgbClr val="E7EEF2"/>
            </a:solidFill>
            <a:prstDash val="solid"/>
            <a:headEnd type="none" w="sm" len="sm"/>
            <a:tailEnd type="none" w="sm" len="sm"/>
          </a:ln>
        </p:spPr>
      </p:sp>
      <p:sp>
        <p:nvSpPr>
          <p:cNvPr id="22" name="AutoShape 22"/>
          <p:cNvSpPr/>
          <p:nvPr/>
        </p:nvSpPr>
        <p:spPr>
          <a:xfrm rot="5392911">
            <a:off x="-3165003" y="5146550"/>
            <a:ext cx="9182870" cy="0"/>
          </a:xfrm>
          <a:prstGeom prst="line">
            <a:avLst/>
          </a:prstGeom>
          <a:ln w="9525" cap="rnd">
            <a:solidFill>
              <a:srgbClr val="E7EEF2"/>
            </a:solidFill>
            <a:prstDash val="solid"/>
            <a:headEnd type="none" w="sm" len="sm"/>
            <a:tailEnd type="none" w="sm" len="sm"/>
          </a:ln>
        </p:spPr>
      </p:sp>
      <p:sp>
        <p:nvSpPr>
          <p:cNvPr id="23" name="Freeform 23"/>
          <p:cNvSpPr/>
          <p:nvPr/>
        </p:nvSpPr>
        <p:spPr>
          <a:xfrm>
            <a:off x="803050" y="1003150"/>
            <a:ext cx="311400" cy="8286800"/>
          </a:xfrm>
          <a:custGeom>
            <a:avLst/>
            <a:gdLst/>
            <a:ahLst/>
            <a:cxnLst/>
            <a:rect l="l" t="t" r="r" b="b"/>
            <a:pathLst>
              <a:path w="311400" h="8286800">
                <a:moveTo>
                  <a:pt x="0" y="0"/>
                </a:moveTo>
                <a:lnTo>
                  <a:pt x="311400" y="0"/>
                </a:lnTo>
                <a:lnTo>
                  <a:pt x="311400" y="8286800"/>
                </a:lnTo>
                <a:lnTo>
                  <a:pt x="0" y="8286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2265526" y="2598841"/>
            <a:ext cx="13757049" cy="6227340"/>
            <a:chOff x="0" y="0"/>
            <a:chExt cx="7059286" cy="3195495"/>
          </a:xfrm>
        </p:grpSpPr>
        <p:sp>
          <p:nvSpPr>
            <p:cNvPr id="25" name="Freeform 25"/>
            <p:cNvSpPr/>
            <p:nvPr/>
          </p:nvSpPr>
          <p:spPr>
            <a:xfrm>
              <a:off x="0" y="0"/>
              <a:ext cx="7059316" cy="3195412"/>
            </a:xfrm>
            <a:custGeom>
              <a:avLst/>
              <a:gdLst/>
              <a:ahLst/>
              <a:cxnLst/>
              <a:rect l="l" t="t" r="r" b="b"/>
              <a:pathLst>
                <a:path w="7059316" h="3195412">
                  <a:moveTo>
                    <a:pt x="0" y="0"/>
                  </a:moveTo>
                  <a:lnTo>
                    <a:pt x="7059316" y="0"/>
                  </a:lnTo>
                  <a:lnTo>
                    <a:pt x="7059316" y="3195412"/>
                  </a:lnTo>
                  <a:lnTo>
                    <a:pt x="0" y="3195412"/>
                  </a:lnTo>
                  <a:close/>
                </a:path>
              </a:pathLst>
            </a:custGeom>
            <a:solidFill>
              <a:srgbClr val="E7EEF2"/>
            </a:solidFill>
          </p:spPr>
        </p:sp>
      </p:grpSp>
      <p:sp>
        <p:nvSpPr>
          <p:cNvPr id="26" name="Freeform 26"/>
          <p:cNvSpPr/>
          <p:nvPr/>
        </p:nvSpPr>
        <p:spPr>
          <a:xfrm>
            <a:off x="2265526" y="375400"/>
            <a:ext cx="6727744" cy="1789874"/>
          </a:xfrm>
          <a:custGeom>
            <a:avLst/>
            <a:gdLst/>
            <a:ahLst/>
            <a:cxnLst/>
            <a:rect l="l" t="t" r="r" b="b"/>
            <a:pathLst>
              <a:path w="6727744" h="1789874">
                <a:moveTo>
                  <a:pt x="0" y="0"/>
                </a:moveTo>
                <a:lnTo>
                  <a:pt x="6727743" y="0"/>
                </a:lnTo>
                <a:lnTo>
                  <a:pt x="6727743" y="1789874"/>
                </a:lnTo>
                <a:lnTo>
                  <a:pt x="0" y="1789874"/>
                </a:lnTo>
                <a:lnTo>
                  <a:pt x="0" y="0"/>
                </a:lnTo>
                <a:close/>
              </a:path>
            </a:pathLst>
          </a:custGeom>
          <a:blipFill>
            <a:blip r:embed="rId6"/>
            <a:stretch>
              <a:fillRect t="-65881" b="-78909"/>
            </a:stretch>
          </a:blipFill>
        </p:spPr>
      </p:sp>
      <p:sp>
        <p:nvSpPr>
          <p:cNvPr id="27" name="TextBox 27"/>
          <p:cNvSpPr txBox="1"/>
          <p:nvPr/>
        </p:nvSpPr>
        <p:spPr>
          <a:xfrm>
            <a:off x="2949368" y="1251287"/>
            <a:ext cx="12389264" cy="981075"/>
          </a:xfrm>
          <a:prstGeom prst="rect">
            <a:avLst/>
          </a:prstGeom>
        </p:spPr>
        <p:txBody>
          <a:bodyPr lIns="0" tIns="0" rIns="0" bIns="0" rtlCol="0" anchor="t">
            <a:spAutoFit/>
          </a:bodyPr>
          <a:lstStyle/>
          <a:p>
            <a:pPr algn="l">
              <a:lnSpc>
                <a:spcPts val="5155"/>
              </a:lnSpc>
            </a:pPr>
            <a:r>
              <a:rPr lang="en-US" sz="4296" b="1">
                <a:solidFill>
                  <a:srgbClr val="333336"/>
                </a:solidFill>
                <a:latin typeface="Arimo Bold"/>
                <a:ea typeface="Arimo Bold"/>
                <a:cs typeface="Arimo Bold"/>
                <a:sym typeface="Arimo Bold"/>
              </a:rPr>
              <a:t>Why Transformers?</a:t>
            </a:r>
          </a:p>
          <a:p>
            <a:pPr algn="l">
              <a:lnSpc>
                <a:spcPts val="2515"/>
              </a:lnSpc>
            </a:pPr>
            <a:endParaRPr lang="en-US" sz="4296" b="1">
              <a:solidFill>
                <a:srgbClr val="333336"/>
              </a:solidFill>
              <a:latin typeface="Arimo Bold"/>
              <a:ea typeface="Arimo Bold"/>
              <a:cs typeface="Arimo Bold"/>
              <a:sym typeface="Arimo Bold"/>
            </a:endParaRPr>
          </a:p>
        </p:txBody>
      </p:sp>
      <p:sp>
        <p:nvSpPr>
          <p:cNvPr id="28" name="TextBox 28"/>
          <p:cNvSpPr txBox="1"/>
          <p:nvPr/>
        </p:nvSpPr>
        <p:spPr>
          <a:xfrm>
            <a:off x="2265526" y="2777375"/>
            <a:ext cx="14473903" cy="4538570"/>
          </a:xfrm>
          <a:prstGeom prst="rect">
            <a:avLst/>
          </a:prstGeom>
        </p:spPr>
        <p:txBody>
          <a:bodyPr lIns="0" tIns="0" rIns="0" bIns="0" rtlCol="0" anchor="t">
            <a:spAutoFit/>
          </a:bodyPr>
          <a:lstStyle/>
          <a:p>
            <a:pPr marL="768830" lvl="1" indent="-384415" algn="l">
              <a:lnSpc>
                <a:spcPts val="7086"/>
              </a:lnSpc>
              <a:buFont typeface="Arial"/>
              <a:buChar char="•"/>
            </a:pPr>
            <a:r>
              <a:rPr lang="en-US" sz="3561" b="1">
                <a:solidFill>
                  <a:srgbClr val="000000"/>
                </a:solidFill>
                <a:latin typeface="Rachana Bold"/>
                <a:ea typeface="Rachana Bold"/>
                <a:cs typeface="Rachana Bold"/>
                <a:sym typeface="Rachana Bold"/>
              </a:rPr>
              <a:t>A groundbreaking approach that simplifies and accelerates sequence modeling.</a:t>
            </a:r>
          </a:p>
          <a:p>
            <a:pPr marL="768830" lvl="1" indent="-384415" algn="l">
              <a:lnSpc>
                <a:spcPts val="7086"/>
              </a:lnSpc>
              <a:buFont typeface="Arial"/>
              <a:buChar char="•"/>
            </a:pPr>
            <a:r>
              <a:rPr lang="en-US" sz="3561" b="1">
                <a:solidFill>
                  <a:srgbClr val="000000"/>
                </a:solidFill>
                <a:latin typeface="Rachana Bold"/>
                <a:ea typeface="Rachana Bold"/>
                <a:cs typeface="Rachana Bold"/>
                <a:sym typeface="Rachana Bold"/>
              </a:rPr>
              <a:t>Handles long-range dependencies with constant operations.</a:t>
            </a:r>
          </a:p>
          <a:p>
            <a:pPr marL="768830" lvl="1" indent="-384415" algn="l">
              <a:lnSpc>
                <a:spcPts val="7086"/>
              </a:lnSpc>
              <a:buFont typeface="Arial"/>
              <a:buChar char="•"/>
            </a:pPr>
            <a:r>
              <a:rPr lang="en-US" sz="3561" b="1">
                <a:solidFill>
                  <a:srgbClr val="000000"/>
                </a:solidFill>
                <a:latin typeface="Rachana Bold"/>
                <a:ea typeface="Rachana Bold"/>
                <a:cs typeface="Rachana Bold"/>
                <a:sym typeface="Rachana Bold"/>
              </a:rPr>
              <a:t>Widely adopted due to its flexibility and efficiency.</a:t>
            </a:r>
          </a:p>
          <a:p>
            <a:pPr algn="l">
              <a:lnSpc>
                <a:spcPts val="7086"/>
              </a:lnSpc>
            </a:pPr>
            <a:endParaRPr lang="en-US" sz="3561" b="1">
              <a:solidFill>
                <a:srgbClr val="000000"/>
              </a:solidFill>
              <a:latin typeface="Rachana Bold"/>
              <a:ea typeface="Rachana Bold"/>
              <a:cs typeface="Rachana Bold"/>
              <a:sym typeface="Rachana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3031</Words>
  <Application>Microsoft Macintosh PowerPoint</Application>
  <PresentationFormat>Custom</PresentationFormat>
  <Paragraphs>352</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Rachana</vt:lpstr>
      <vt:lpstr>Arial Bold</vt:lpstr>
      <vt:lpstr>Prata</vt:lpstr>
      <vt:lpstr>Arial</vt:lpstr>
      <vt:lpstr>Arimo Bold</vt:lpstr>
      <vt:lpstr>Barlow Bold</vt:lpstr>
      <vt:lpstr>Rachana Bold</vt:lpstr>
      <vt:lpstr>Calibri</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نسخة من Research Project Academy by Slidesgo.pptx</dc:title>
  <cp:lastModifiedBy>rahaf Mahmmud</cp:lastModifiedBy>
  <cp:revision>2</cp:revision>
  <dcterms:created xsi:type="dcterms:W3CDTF">2006-08-16T00:00:00Z</dcterms:created>
  <dcterms:modified xsi:type="dcterms:W3CDTF">2024-12-08T07:07:52Z</dcterms:modified>
  <dc:identifier>DAGYoKHeE0w</dc:identifier>
</cp:coreProperties>
</file>